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docx" ContentType="application/vnd.openxmlformats-officedocument.wordprocessingml.documen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41"/>
  </p:notesMasterIdLst>
  <p:handoutMasterIdLst>
    <p:handoutMasterId r:id="rId42"/>
  </p:handoutMasterIdLst>
  <p:sldIdLst>
    <p:sldId id="256" r:id="rId2"/>
    <p:sldId id="398" r:id="rId3"/>
    <p:sldId id="432" r:id="rId4"/>
    <p:sldId id="436" r:id="rId5"/>
    <p:sldId id="437" r:id="rId6"/>
    <p:sldId id="440" r:id="rId7"/>
    <p:sldId id="400" r:id="rId8"/>
    <p:sldId id="401" r:id="rId9"/>
    <p:sldId id="402" r:id="rId10"/>
    <p:sldId id="403" r:id="rId11"/>
    <p:sldId id="404" r:id="rId12"/>
    <p:sldId id="433" r:id="rId13"/>
    <p:sldId id="434" r:id="rId14"/>
    <p:sldId id="405" r:id="rId15"/>
    <p:sldId id="406" r:id="rId16"/>
    <p:sldId id="407" r:id="rId17"/>
    <p:sldId id="409" r:id="rId18"/>
    <p:sldId id="408" r:id="rId19"/>
    <p:sldId id="411" r:id="rId20"/>
    <p:sldId id="435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424" r:id="rId33"/>
    <p:sldId id="425" r:id="rId34"/>
    <p:sldId id="438" r:id="rId35"/>
    <p:sldId id="429" r:id="rId36"/>
    <p:sldId id="428" r:id="rId37"/>
    <p:sldId id="439" r:id="rId38"/>
    <p:sldId id="430" r:id="rId39"/>
    <p:sldId id="431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03BD19"/>
    <a:srgbClr val="65782A"/>
    <a:srgbClr val="3D7A28"/>
    <a:srgbClr val="005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753" autoAdjust="0"/>
    <p:restoredTop sz="92675" autoAdjust="0"/>
  </p:normalViewPr>
  <p:slideViewPr>
    <p:cSldViewPr snapToGrid="0">
      <p:cViewPr varScale="1">
        <p:scale>
          <a:sx n="87" d="100"/>
          <a:sy n="87" d="100"/>
        </p:scale>
        <p:origin x="200" y="4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592"/>
    </p:cViewPr>
  </p:outlineViewPr>
  <p:notesTextViewPr>
    <p:cViewPr>
      <p:scale>
        <a:sx n="80" d="100"/>
        <a:sy n="8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2602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7BE48-A8E1-4D44-AAAE-14A7F81AB3ED}" type="datetimeFigureOut">
              <a:rPr lang="en-US" smtClean="0"/>
              <a:t>11/9/16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88C59-BC29-F443-9125-61FA86B3C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0247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256C0-24CE-40C3-B860-606EAF86B212}" type="datetimeFigureOut">
              <a:rPr lang="en-US" smtClean="0"/>
              <a:t>11/9/16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606E2-3628-42AF-A452-F4307ACD90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746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280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74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31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522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0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021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01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16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00099" y="1144332"/>
            <a:ext cx="7543801" cy="4970192"/>
          </a:xfrm>
        </p:spPr>
        <p:txBody>
          <a:bodyPr/>
          <a:lstStyle>
            <a:lvl1pPr marL="91440" indent="-91440">
              <a:buFont typeface="Wingdings" panose="05000000000000000000" pitchFamily="2" charset="2"/>
              <a:buChar char="§"/>
              <a:defRPr sz="2600" baseline="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59013"/>
            <a:ext cx="7543800" cy="483495"/>
          </a:xfrm>
        </p:spPr>
        <p:txBody>
          <a:bodyPr>
            <a:noAutofit/>
          </a:bodyPr>
          <a:lstStyle>
            <a:lvl1pPr>
              <a:defRPr sz="3600" b="1" i="0" baseline="0">
                <a:solidFill>
                  <a:srgbClr val="00206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522416"/>
            <a:ext cx="3617103" cy="365125"/>
          </a:xfrm>
        </p:spPr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522416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250488"/>
            <a:ext cx="9144000" cy="3256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018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694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10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66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044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4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82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85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6894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035031"/>
            <a:ext cx="7543801" cy="48340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886899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71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Lecture 6: Monte Carlo Simulation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58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Confidence in our estimate depends upon two things</a:t>
            </a:r>
          </a:p>
          <a:p>
            <a:r>
              <a:rPr lang="en-US" dirty="0"/>
              <a:t>Size of sample </a:t>
            </a:r>
            <a:r>
              <a:rPr lang="en-US" dirty="0" smtClean="0"/>
              <a:t>(e.g., 100 </a:t>
            </a:r>
            <a:r>
              <a:rPr lang="en-US" dirty="0"/>
              <a:t>versus 2)</a:t>
            </a:r>
          </a:p>
          <a:p>
            <a:r>
              <a:rPr lang="en-US" dirty="0"/>
              <a:t>Variance of sample </a:t>
            </a:r>
            <a:r>
              <a:rPr lang="en-US" dirty="0" smtClean="0"/>
              <a:t>(e.g., all </a:t>
            </a:r>
            <a:r>
              <a:rPr lang="en-US" dirty="0"/>
              <a:t>heads versus 52 heads)</a:t>
            </a:r>
          </a:p>
          <a:p>
            <a:r>
              <a:rPr lang="en-US" dirty="0"/>
              <a:t>As the variance grows, we need larger samples to have the same degree of confidence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Difference in Confidence?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5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Roulette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266093"/>
            <a:ext cx="5187497" cy="370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23537" y="1664678"/>
            <a:ext cx="2492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 need to simulate, since answers obvious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313709" y="3306662"/>
            <a:ext cx="24922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Allows us to compare simulation results to actual probabilities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22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Definition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1130300"/>
            <a:ext cx="8382000" cy="447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en-US" sz="1900" b="0" dirty="0">
                <a:latin typeface="Lucida Sans Typewriter" charset="0"/>
              </a:rPr>
              <a:t>class </a:t>
            </a:r>
            <a:r>
              <a:rPr lang="en-US" altLang="en-US" sz="1900" b="0" dirty="0" err="1">
                <a:latin typeface="Lucida Sans Typewriter" charset="0"/>
              </a:rPr>
              <a:t>FairRoulette</a:t>
            </a:r>
            <a:r>
              <a:rPr lang="en-US" altLang="en-US" sz="1900" b="0" dirty="0">
                <a:latin typeface="Lucida Sans Typewriter" charset="0"/>
              </a:rPr>
              <a:t>():</a:t>
            </a:r>
          </a:p>
          <a:p>
            <a:r>
              <a:rPr lang="en-US" altLang="en-US" sz="1900" b="0" dirty="0">
                <a:latin typeface="Lucida Sans Typewriter" charset="0"/>
              </a:rPr>
              <a:t>    def __init__(self):</a:t>
            </a:r>
          </a:p>
          <a:p>
            <a:r>
              <a:rPr lang="en-US" altLang="en-US" sz="1900" b="0" dirty="0">
                <a:latin typeface="Lucida Sans Typewriter" charset="0"/>
              </a:rPr>
              <a:t>        </a:t>
            </a:r>
            <a:r>
              <a:rPr lang="en-US" altLang="en-US" sz="1900" b="0" dirty="0" err="1">
                <a:latin typeface="Lucida Sans Typewriter" charset="0"/>
              </a:rPr>
              <a:t>self.pockets</a:t>
            </a:r>
            <a:r>
              <a:rPr lang="en-US" altLang="en-US" sz="1900" b="0" dirty="0">
                <a:latin typeface="Lucida Sans Typewriter" charset="0"/>
              </a:rPr>
              <a:t> = []</a:t>
            </a:r>
          </a:p>
          <a:p>
            <a:r>
              <a:rPr lang="en-US" altLang="en-US" sz="1900" b="0" dirty="0">
                <a:latin typeface="Lucida Sans Typewriter" charset="0"/>
              </a:rPr>
              <a:t>        for i in range(1,37):</a:t>
            </a:r>
          </a:p>
          <a:p>
            <a:r>
              <a:rPr lang="en-US" altLang="en-US" sz="1900" b="0" dirty="0">
                <a:latin typeface="Lucida Sans Typewriter" charset="0"/>
              </a:rPr>
              <a:t>            </a:t>
            </a:r>
            <a:r>
              <a:rPr lang="en-US" altLang="en-US" sz="1900" b="0" dirty="0" err="1">
                <a:latin typeface="Lucida Sans Typewriter" charset="0"/>
              </a:rPr>
              <a:t>self.pockets.append</a:t>
            </a:r>
            <a:r>
              <a:rPr lang="en-US" altLang="en-US" sz="1900" b="0" dirty="0">
                <a:latin typeface="Lucida Sans Typewriter" charset="0"/>
              </a:rPr>
              <a:t>(i)</a:t>
            </a:r>
          </a:p>
          <a:p>
            <a:r>
              <a:rPr lang="en-US" altLang="en-US" sz="1900" b="0" dirty="0">
                <a:latin typeface="Lucida Sans Typewriter" charset="0"/>
              </a:rPr>
              <a:t>        </a:t>
            </a:r>
            <a:r>
              <a:rPr lang="en-US" altLang="en-US" sz="1900" b="0" dirty="0" err="1">
                <a:latin typeface="Lucida Sans Typewriter" charset="0"/>
              </a:rPr>
              <a:t>self.ball</a:t>
            </a:r>
            <a:r>
              <a:rPr lang="en-US" altLang="en-US" sz="1900" b="0" dirty="0">
                <a:latin typeface="Lucida Sans Typewriter" charset="0"/>
              </a:rPr>
              <a:t> = None</a:t>
            </a:r>
          </a:p>
          <a:p>
            <a:r>
              <a:rPr lang="en-US" altLang="en-US" sz="1900" b="0" dirty="0">
                <a:latin typeface="Lucida Sans Typewriter" charset="0"/>
              </a:rPr>
              <a:t>        </a:t>
            </a:r>
            <a:r>
              <a:rPr lang="en-US" altLang="en-US" sz="1900" b="0" dirty="0" err="1">
                <a:latin typeface="Lucida Sans Typewriter" charset="0"/>
              </a:rPr>
              <a:t>self.pocketOdds</a:t>
            </a:r>
            <a:r>
              <a:rPr lang="en-US" altLang="en-US" sz="1900" b="0" dirty="0">
                <a:latin typeface="Lucida Sans Typewriter" charset="0"/>
              </a:rPr>
              <a:t> = len(</a:t>
            </a:r>
            <a:r>
              <a:rPr lang="en-US" altLang="en-US" sz="1900" b="0" dirty="0" err="1">
                <a:latin typeface="Lucida Sans Typewriter" charset="0"/>
              </a:rPr>
              <a:t>self.pockets</a:t>
            </a:r>
            <a:r>
              <a:rPr lang="en-US" altLang="en-US" sz="1900" b="0" dirty="0">
                <a:latin typeface="Lucida Sans Typewriter" charset="0"/>
              </a:rPr>
              <a:t>) - </a:t>
            </a:r>
            <a:r>
              <a:rPr lang="en-US" altLang="en-US" sz="1900" b="0" dirty="0" smtClean="0">
                <a:latin typeface="Lucida Sans Typewriter" charset="0"/>
              </a:rPr>
              <a:t>1</a:t>
            </a:r>
            <a:endParaRPr lang="en-US" altLang="en-US" sz="1900" b="0" dirty="0">
              <a:latin typeface="Lucida Sans Typewriter" charset="0"/>
            </a:endParaRPr>
          </a:p>
          <a:p>
            <a:r>
              <a:rPr lang="en-US" altLang="en-US" sz="1900" b="0" dirty="0">
                <a:latin typeface="Lucida Sans Typewriter" charset="0"/>
              </a:rPr>
              <a:t>    def spin(self):</a:t>
            </a:r>
          </a:p>
          <a:p>
            <a:r>
              <a:rPr lang="en-US" altLang="en-US" sz="1900" b="0" dirty="0">
                <a:latin typeface="Lucida Sans Typewriter" charset="0"/>
              </a:rPr>
              <a:t>        </a:t>
            </a:r>
            <a:r>
              <a:rPr lang="en-US" altLang="en-US" sz="1900" b="0" dirty="0" err="1">
                <a:latin typeface="Lucida Sans Typewriter" charset="0"/>
              </a:rPr>
              <a:t>self.ball</a:t>
            </a:r>
            <a:r>
              <a:rPr lang="en-US" altLang="en-US" sz="1900" b="0" dirty="0">
                <a:latin typeface="Lucida Sans Typewriter" charset="0"/>
              </a:rPr>
              <a:t> = random.choice(</a:t>
            </a:r>
            <a:r>
              <a:rPr lang="en-US" altLang="en-US" sz="1900" b="0" dirty="0" err="1">
                <a:latin typeface="Lucida Sans Typewriter" charset="0"/>
              </a:rPr>
              <a:t>self.pockets</a:t>
            </a:r>
            <a:r>
              <a:rPr lang="en-US" altLang="en-US" sz="1900" b="0" dirty="0">
                <a:latin typeface="Lucida Sans Typewriter" charset="0"/>
              </a:rPr>
              <a:t>)</a:t>
            </a:r>
          </a:p>
          <a:p>
            <a:r>
              <a:rPr lang="en-US" altLang="en-US" sz="1900" b="0" dirty="0">
                <a:latin typeface="Lucida Sans Typewriter" charset="0"/>
              </a:rPr>
              <a:t>    def </a:t>
            </a:r>
            <a:r>
              <a:rPr lang="en-US" altLang="en-US" sz="1900" b="0" dirty="0" err="1">
                <a:latin typeface="Lucida Sans Typewriter" charset="0"/>
              </a:rPr>
              <a:t>betPocket</a:t>
            </a:r>
            <a:r>
              <a:rPr lang="en-US" altLang="en-US" sz="1900" b="0" dirty="0">
                <a:latin typeface="Lucida Sans Typewriter" charset="0"/>
              </a:rPr>
              <a:t>(self, pocket, </a:t>
            </a:r>
            <a:r>
              <a:rPr lang="en-US" altLang="en-US" sz="1900" b="0" dirty="0" err="1">
                <a:latin typeface="Lucida Sans Typewriter" charset="0"/>
              </a:rPr>
              <a:t>amt</a:t>
            </a:r>
            <a:r>
              <a:rPr lang="en-US" altLang="en-US" sz="1900" b="0" dirty="0">
                <a:latin typeface="Lucida Sans Typewriter" charset="0"/>
              </a:rPr>
              <a:t>):</a:t>
            </a:r>
          </a:p>
          <a:p>
            <a:r>
              <a:rPr lang="en-US" altLang="en-US" sz="1900" b="0" dirty="0">
                <a:latin typeface="Lucida Sans Typewriter" charset="0"/>
              </a:rPr>
              <a:t>        if str(pocket) == str(</a:t>
            </a:r>
            <a:r>
              <a:rPr lang="en-US" altLang="en-US" sz="1900" b="0" dirty="0" err="1">
                <a:latin typeface="Lucida Sans Typewriter" charset="0"/>
              </a:rPr>
              <a:t>self.ball</a:t>
            </a:r>
            <a:r>
              <a:rPr lang="en-US" altLang="en-US" sz="1900" b="0" dirty="0">
                <a:latin typeface="Lucida Sans Typewriter" charset="0"/>
              </a:rPr>
              <a:t>):</a:t>
            </a:r>
          </a:p>
          <a:p>
            <a:r>
              <a:rPr lang="en-US" altLang="en-US" sz="1900" b="0" dirty="0">
                <a:latin typeface="Lucida Sans Typewriter" charset="0"/>
              </a:rPr>
              <a:t>            return </a:t>
            </a:r>
            <a:r>
              <a:rPr lang="en-US" altLang="en-US" sz="1900" b="0" dirty="0" err="1">
                <a:latin typeface="Lucida Sans Typewriter" charset="0"/>
              </a:rPr>
              <a:t>amt</a:t>
            </a:r>
            <a:r>
              <a:rPr lang="en-US" altLang="en-US" sz="1900" b="0" dirty="0">
                <a:latin typeface="Lucida Sans Typewriter" charset="0"/>
              </a:rPr>
              <a:t>*</a:t>
            </a:r>
            <a:r>
              <a:rPr lang="en-US" altLang="en-US" sz="1900" b="0" dirty="0" err="1">
                <a:latin typeface="Lucida Sans Typewriter" charset="0"/>
              </a:rPr>
              <a:t>self.pocketOdds</a:t>
            </a:r>
            <a:endParaRPr lang="en-US" altLang="en-US" sz="1900" b="0" dirty="0">
              <a:latin typeface="Lucida Sans Typewriter" charset="0"/>
            </a:endParaRPr>
          </a:p>
          <a:p>
            <a:r>
              <a:rPr lang="en-US" altLang="en-US" sz="1900" b="0" dirty="0">
                <a:latin typeface="Lucida Sans Typewriter" charset="0"/>
              </a:rPr>
              <a:t>        else: return -</a:t>
            </a:r>
            <a:r>
              <a:rPr lang="en-US" altLang="en-US" sz="1900" b="0" dirty="0" err="1">
                <a:latin typeface="Lucida Sans Typewriter" charset="0"/>
              </a:rPr>
              <a:t>amt</a:t>
            </a:r>
            <a:endParaRPr lang="en-US" altLang="en-US" sz="1900" b="0" dirty="0">
              <a:latin typeface="Lucida Sans Typewriter" charset="0"/>
            </a:endParaRPr>
          </a:p>
          <a:p>
            <a:r>
              <a:rPr lang="en-US" altLang="en-US" sz="1900" b="0" dirty="0">
                <a:latin typeface="Lucida Sans Typewriter" charset="0"/>
              </a:rPr>
              <a:t>    def __str__(self):</a:t>
            </a:r>
          </a:p>
          <a:p>
            <a:r>
              <a:rPr lang="en-US" altLang="en-US" sz="1900" b="0" dirty="0">
                <a:latin typeface="Lucida Sans Typewriter" charset="0"/>
              </a:rPr>
              <a:t>        return 'Fair Roulette'</a:t>
            </a:r>
          </a:p>
        </p:txBody>
      </p:sp>
    </p:spTree>
    <p:extLst>
      <p:ext uri="{BB962C8B-B14F-4D97-AF65-F5344CB8AC3E}">
        <p14:creationId xmlns:p14="http://schemas.microsoft.com/office/powerpoint/2010/main" val="56392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Simulation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45479" y="1130300"/>
            <a:ext cx="8382000" cy="447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en-US" sz="1900" b="0" dirty="0">
                <a:latin typeface="Lucida Sans Typewriter" charset="0"/>
              </a:rPr>
              <a:t>def </a:t>
            </a:r>
            <a:r>
              <a:rPr lang="en-US" altLang="en-US" sz="1900" b="0" dirty="0" err="1">
                <a:latin typeface="Lucida Sans Typewriter" charset="0"/>
              </a:rPr>
              <a:t>playRoulette</a:t>
            </a:r>
            <a:r>
              <a:rPr lang="en-US" altLang="en-US" sz="1900" b="0" dirty="0">
                <a:latin typeface="Lucida Sans Typewriter" charset="0"/>
              </a:rPr>
              <a:t>(game, </a:t>
            </a:r>
            <a:r>
              <a:rPr lang="en-US" altLang="en-US" sz="1900" b="0" dirty="0" err="1">
                <a:latin typeface="Lucida Sans Typewriter" charset="0"/>
              </a:rPr>
              <a:t>numSpins</a:t>
            </a:r>
            <a:r>
              <a:rPr lang="en-US" altLang="en-US" sz="1900" b="0" dirty="0">
                <a:latin typeface="Lucida Sans Typewriter" charset="0"/>
              </a:rPr>
              <a:t>, pocket, </a:t>
            </a:r>
            <a:r>
              <a:rPr lang="en-US" altLang="en-US" sz="1900" b="0" dirty="0" smtClean="0">
                <a:latin typeface="Lucida Sans Typewriter" charset="0"/>
              </a:rPr>
              <a:t>bet):</a:t>
            </a:r>
            <a:endParaRPr lang="en-US" altLang="en-US" sz="1900" b="0" dirty="0">
              <a:latin typeface="Lucida Sans Typewriter" charset="0"/>
            </a:endParaRPr>
          </a:p>
          <a:p>
            <a:r>
              <a:rPr lang="en-US" altLang="en-US" sz="1900" b="0" dirty="0">
                <a:latin typeface="Lucida Sans Typewriter" charset="0"/>
              </a:rPr>
              <a:t>    </a:t>
            </a:r>
            <a:r>
              <a:rPr lang="en-US" altLang="en-US" sz="1900" b="0" dirty="0" err="1">
                <a:latin typeface="Lucida Sans Typewriter" charset="0"/>
              </a:rPr>
              <a:t>totPocket</a:t>
            </a:r>
            <a:r>
              <a:rPr lang="en-US" altLang="en-US" sz="1900" b="0" dirty="0">
                <a:latin typeface="Lucida Sans Typewriter" charset="0"/>
              </a:rPr>
              <a:t> = 0</a:t>
            </a:r>
          </a:p>
          <a:p>
            <a:r>
              <a:rPr lang="en-US" altLang="en-US" sz="1900" b="0" dirty="0">
                <a:latin typeface="Lucida Sans Typewriter" charset="0"/>
              </a:rPr>
              <a:t>    for i in range(</a:t>
            </a:r>
            <a:r>
              <a:rPr lang="en-US" altLang="en-US" sz="1900" b="0" dirty="0" err="1">
                <a:latin typeface="Lucida Sans Typewriter" charset="0"/>
              </a:rPr>
              <a:t>numSpins</a:t>
            </a:r>
            <a:r>
              <a:rPr lang="en-US" altLang="en-US" sz="1900" b="0" dirty="0">
                <a:latin typeface="Lucida Sans Typewriter" charset="0"/>
              </a:rPr>
              <a:t>):</a:t>
            </a:r>
          </a:p>
          <a:p>
            <a:r>
              <a:rPr lang="en-US" altLang="en-US" sz="1900" b="0" dirty="0">
                <a:latin typeface="Lucida Sans Typewriter" charset="0"/>
              </a:rPr>
              <a:t>        </a:t>
            </a:r>
            <a:r>
              <a:rPr lang="en-US" altLang="en-US" sz="1900" b="0" dirty="0" err="1">
                <a:latin typeface="Lucida Sans Typewriter" charset="0"/>
              </a:rPr>
              <a:t>game.spin</a:t>
            </a:r>
            <a:r>
              <a:rPr lang="en-US" altLang="en-US" sz="1900" b="0" dirty="0">
                <a:latin typeface="Lucida Sans Typewriter" charset="0"/>
              </a:rPr>
              <a:t>()</a:t>
            </a:r>
          </a:p>
          <a:p>
            <a:r>
              <a:rPr lang="en-US" altLang="en-US" sz="1900" b="0" dirty="0">
                <a:latin typeface="Lucida Sans Typewriter" charset="0"/>
              </a:rPr>
              <a:t>        </a:t>
            </a:r>
            <a:r>
              <a:rPr lang="en-US" altLang="en-US" sz="1900" b="0" dirty="0" err="1">
                <a:latin typeface="Lucida Sans Typewriter" charset="0"/>
              </a:rPr>
              <a:t>totPocket</a:t>
            </a:r>
            <a:r>
              <a:rPr lang="en-US" altLang="en-US" sz="1900" b="0" dirty="0">
                <a:latin typeface="Lucida Sans Typewriter" charset="0"/>
              </a:rPr>
              <a:t> += </a:t>
            </a:r>
            <a:r>
              <a:rPr lang="en-US" altLang="en-US" sz="1900" b="0" dirty="0" err="1">
                <a:latin typeface="Lucida Sans Typewriter" charset="0"/>
              </a:rPr>
              <a:t>game.betPocket</a:t>
            </a:r>
            <a:r>
              <a:rPr lang="en-US" altLang="en-US" sz="1900" b="0" dirty="0">
                <a:latin typeface="Lucida Sans Typewriter" charset="0"/>
              </a:rPr>
              <a:t>(pocket, bet)</a:t>
            </a:r>
          </a:p>
          <a:p>
            <a:r>
              <a:rPr lang="en-US" altLang="en-US" sz="1900" b="0" dirty="0">
                <a:latin typeface="Lucida Sans Typewriter" charset="0"/>
              </a:rPr>
              <a:t>    if </a:t>
            </a:r>
            <a:r>
              <a:rPr lang="en-US" altLang="en-US" sz="1900" b="0" dirty="0" err="1">
                <a:latin typeface="Lucida Sans Typewriter" charset="0"/>
              </a:rPr>
              <a:t>toPrint</a:t>
            </a:r>
            <a:r>
              <a:rPr lang="en-US" altLang="en-US" sz="1900" b="0" dirty="0">
                <a:latin typeface="Lucida Sans Typewriter" charset="0"/>
              </a:rPr>
              <a:t>:</a:t>
            </a:r>
          </a:p>
          <a:p>
            <a:r>
              <a:rPr lang="en-US" altLang="en-US" sz="1900" b="0" dirty="0">
                <a:latin typeface="Lucida Sans Typewriter" charset="0"/>
              </a:rPr>
              <a:t>        print(</a:t>
            </a:r>
            <a:r>
              <a:rPr lang="en-US" altLang="en-US" sz="1900" b="0" dirty="0" err="1">
                <a:latin typeface="Lucida Sans Typewriter" charset="0"/>
              </a:rPr>
              <a:t>numSpins</a:t>
            </a:r>
            <a:r>
              <a:rPr lang="en-US" altLang="en-US" sz="1900" b="0" dirty="0">
                <a:latin typeface="Lucida Sans Typewriter" charset="0"/>
              </a:rPr>
              <a:t>, 'spins of', game)</a:t>
            </a:r>
          </a:p>
          <a:p>
            <a:r>
              <a:rPr lang="en-US" altLang="en-US" sz="1900" b="0" dirty="0">
                <a:latin typeface="Lucida Sans Typewriter" charset="0"/>
              </a:rPr>
              <a:t>        print('Expected return betting', pocket, '=',\</a:t>
            </a:r>
          </a:p>
          <a:p>
            <a:r>
              <a:rPr lang="en-US" altLang="en-US" sz="1900" b="0" dirty="0">
                <a:latin typeface="Lucida Sans Typewriter" charset="0"/>
              </a:rPr>
              <a:t>              str(100*</a:t>
            </a:r>
            <a:r>
              <a:rPr lang="en-US" altLang="en-US" sz="1900" b="0" dirty="0" err="1">
                <a:latin typeface="Lucida Sans Typewriter" charset="0"/>
              </a:rPr>
              <a:t>totPocket</a:t>
            </a:r>
            <a:r>
              <a:rPr lang="en-US" altLang="en-US" sz="1900" b="0" dirty="0">
                <a:latin typeface="Lucida Sans Typewriter" charset="0"/>
              </a:rPr>
              <a:t>/</a:t>
            </a:r>
            <a:r>
              <a:rPr lang="en-US" altLang="en-US" sz="1900" b="0" dirty="0" err="1">
                <a:latin typeface="Lucida Sans Typewriter" charset="0"/>
              </a:rPr>
              <a:t>numSpins</a:t>
            </a:r>
            <a:r>
              <a:rPr lang="en-US" altLang="en-US" sz="1900" b="0" dirty="0">
                <a:latin typeface="Lucida Sans Typewriter" charset="0"/>
              </a:rPr>
              <a:t>) + '%\n')</a:t>
            </a:r>
          </a:p>
          <a:p>
            <a:r>
              <a:rPr lang="en-US" altLang="en-US" sz="1900" b="0" dirty="0">
                <a:latin typeface="Lucida Sans Typewriter" charset="0"/>
              </a:rPr>
              <a:t>    return (</a:t>
            </a:r>
            <a:r>
              <a:rPr lang="en-US" altLang="en-US" sz="1900" b="0" dirty="0" err="1">
                <a:latin typeface="Lucida Sans Typewriter" charset="0"/>
              </a:rPr>
              <a:t>totPocket</a:t>
            </a:r>
            <a:r>
              <a:rPr lang="en-US" altLang="en-US" sz="1900" b="0" dirty="0">
                <a:latin typeface="Lucida Sans Typewriter" charset="0"/>
              </a:rPr>
              <a:t>/</a:t>
            </a:r>
            <a:r>
              <a:rPr lang="en-US" altLang="en-US" sz="1900" b="0" dirty="0" err="1">
                <a:latin typeface="Lucida Sans Typewriter" charset="0"/>
              </a:rPr>
              <a:t>numSpins</a:t>
            </a:r>
            <a:r>
              <a:rPr lang="en-US" altLang="en-US" sz="1900" b="0" dirty="0">
                <a:latin typeface="Lucida Sans Typewriter" charset="0"/>
              </a:rPr>
              <a:t>)</a:t>
            </a:r>
          </a:p>
          <a:p>
            <a:endParaRPr lang="en-US" altLang="en-US" sz="1900" b="0" dirty="0">
              <a:latin typeface="Lucida Sans Typewriter" charset="0"/>
            </a:endParaRPr>
          </a:p>
          <a:p>
            <a:r>
              <a:rPr lang="en-US" altLang="en-US" sz="1900" b="0" dirty="0">
                <a:latin typeface="Lucida Sans Typewriter" charset="0"/>
              </a:rPr>
              <a:t>game = </a:t>
            </a:r>
            <a:r>
              <a:rPr lang="en-US" altLang="en-US" sz="1900" b="0" dirty="0" err="1">
                <a:latin typeface="Lucida Sans Typewriter" charset="0"/>
              </a:rPr>
              <a:t>FairRoulette</a:t>
            </a:r>
            <a:r>
              <a:rPr lang="en-US" altLang="en-US" sz="1900" b="0" dirty="0">
                <a:latin typeface="Lucida Sans Typewriter" charset="0"/>
              </a:rPr>
              <a:t>()</a:t>
            </a:r>
          </a:p>
          <a:p>
            <a:r>
              <a:rPr lang="en-US" altLang="en-US" sz="1900" b="0" dirty="0">
                <a:latin typeface="Lucida Sans Typewriter" charset="0"/>
              </a:rPr>
              <a:t>for </a:t>
            </a:r>
            <a:r>
              <a:rPr lang="en-US" altLang="en-US" sz="1900" b="0" dirty="0" err="1">
                <a:latin typeface="Lucida Sans Typewriter" charset="0"/>
              </a:rPr>
              <a:t>numSpins</a:t>
            </a:r>
            <a:r>
              <a:rPr lang="en-US" altLang="en-US" sz="1900" b="0" dirty="0">
                <a:latin typeface="Lucida Sans Typewriter" charset="0"/>
              </a:rPr>
              <a:t> in (100, 1000000):</a:t>
            </a:r>
          </a:p>
          <a:p>
            <a:r>
              <a:rPr lang="en-US" altLang="en-US" sz="1900" b="0" dirty="0">
                <a:latin typeface="Lucida Sans Typewriter" charset="0"/>
              </a:rPr>
              <a:t>    for </a:t>
            </a:r>
            <a:r>
              <a:rPr lang="en-US" altLang="en-US" sz="1900" b="0" dirty="0" err="1">
                <a:latin typeface="Lucida Sans Typewriter" charset="0"/>
              </a:rPr>
              <a:t>i</a:t>
            </a:r>
            <a:r>
              <a:rPr lang="en-US" altLang="en-US" sz="1900" b="0" dirty="0">
                <a:latin typeface="Lucida Sans Typewriter" charset="0"/>
              </a:rPr>
              <a:t> in range(3):</a:t>
            </a:r>
          </a:p>
          <a:p>
            <a:r>
              <a:rPr lang="en-US" altLang="en-US" sz="1900" b="0" dirty="0">
                <a:latin typeface="Lucida Sans Typewriter" charset="0"/>
              </a:rPr>
              <a:t>        </a:t>
            </a:r>
            <a:r>
              <a:rPr lang="en-US" altLang="en-US" sz="1900" b="0" dirty="0" err="1">
                <a:latin typeface="Lucida Sans Typewriter" charset="0"/>
              </a:rPr>
              <a:t>playRoulette</a:t>
            </a:r>
            <a:r>
              <a:rPr lang="en-US" altLang="en-US" sz="1900" b="0" dirty="0">
                <a:latin typeface="Lucida Sans Typewriter" charset="0"/>
              </a:rPr>
              <a:t>(game, </a:t>
            </a:r>
            <a:r>
              <a:rPr lang="en-US" altLang="en-US" sz="1900" b="0" dirty="0" err="1">
                <a:latin typeface="Lucida Sans Typewriter" charset="0"/>
              </a:rPr>
              <a:t>numSpins</a:t>
            </a:r>
            <a:r>
              <a:rPr lang="en-US" altLang="en-US" sz="1900" b="0" dirty="0">
                <a:latin typeface="Lucida Sans Typewriter" charset="0"/>
              </a:rPr>
              <a:t>, 2, 1, True)</a:t>
            </a:r>
          </a:p>
        </p:txBody>
      </p:sp>
    </p:spTree>
    <p:extLst>
      <p:ext uri="{BB962C8B-B14F-4D97-AF65-F5344CB8AC3E}">
        <p14:creationId xmlns:p14="http://schemas.microsoft.com/office/powerpoint/2010/main" val="99751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100 and 1M Spins of the Wheel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1130300"/>
            <a:ext cx="8382000" cy="5062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en-US" sz="1900" b="0" dirty="0">
                <a:latin typeface="Lucida Sans Typewriter" charset="0"/>
              </a:rPr>
              <a:t>100 spins of Fair Roulette</a:t>
            </a:r>
          </a:p>
          <a:p>
            <a:r>
              <a:rPr lang="en-US" altLang="en-US" sz="1900" b="0" dirty="0">
                <a:latin typeface="Lucida Sans Typewriter" charset="0"/>
              </a:rPr>
              <a:t>Expected return betting 2 = -100.0%</a:t>
            </a:r>
          </a:p>
          <a:p>
            <a:endParaRPr lang="en-US" altLang="en-US" sz="1900" b="0" dirty="0">
              <a:latin typeface="Lucida Sans Typewriter" charset="0"/>
            </a:endParaRPr>
          </a:p>
          <a:p>
            <a:r>
              <a:rPr lang="en-US" altLang="en-US" sz="1900" b="0" dirty="0">
                <a:latin typeface="Lucida Sans Typewriter" charset="0"/>
              </a:rPr>
              <a:t>100 spins of Fair Roulette</a:t>
            </a:r>
          </a:p>
          <a:p>
            <a:r>
              <a:rPr lang="en-US" altLang="en-US" sz="1900" b="0" dirty="0">
                <a:latin typeface="Lucida Sans Typewriter" charset="0"/>
              </a:rPr>
              <a:t>Expected return betting 2 = 44.0%</a:t>
            </a:r>
          </a:p>
          <a:p>
            <a:endParaRPr lang="en-US" altLang="en-US" sz="1900" b="0" dirty="0">
              <a:latin typeface="Lucida Sans Typewriter" charset="0"/>
            </a:endParaRPr>
          </a:p>
          <a:p>
            <a:r>
              <a:rPr lang="en-US" altLang="en-US" sz="1900" b="0" dirty="0">
                <a:latin typeface="Lucida Sans Typewriter" charset="0"/>
              </a:rPr>
              <a:t>100 spins of Fair Roulette</a:t>
            </a:r>
          </a:p>
          <a:p>
            <a:r>
              <a:rPr lang="en-US" altLang="en-US" sz="1900" b="0" dirty="0">
                <a:latin typeface="Lucida Sans Typewriter" charset="0"/>
              </a:rPr>
              <a:t>Expected return betting 2 = -28.0%</a:t>
            </a:r>
          </a:p>
          <a:p>
            <a:endParaRPr lang="en-US" altLang="en-US" sz="1900" b="0" dirty="0">
              <a:latin typeface="Lucida Sans Typewriter" charset="0"/>
            </a:endParaRPr>
          </a:p>
          <a:p>
            <a:r>
              <a:rPr lang="en-US" altLang="en-US" sz="1900" b="0" dirty="0">
                <a:latin typeface="Lucida Sans Typewriter" charset="0"/>
              </a:rPr>
              <a:t>1000000 spins of Fair Roulette</a:t>
            </a:r>
          </a:p>
          <a:p>
            <a:r>
              <a:rPr lang="en-US" altLang="en-US" sz="1900" b="0" dirty="0">
                <a:latin typeface="Lucida Sans Typewriter" charset="0"/>
              </a:rPr>
              <a:t>Expected return betting 2 = -0.046%</a:t>
            </a:r>
          </a:p>
          <a:p>
            <a:endParaRPr lang="en-US" altLang="en-US" sz="1900" b="0" dirty="0">
              <a:latin typeface="Lucida Sans Typewriter" charset="0"/>
            </a:endParaRPr>
          </a:p>
          <a:p>
            <a:r>
              <a:rPr lang="en-US" altLang="en-US" sz="1900" b="0" dirty="0">
                <a:latin typeface="Lucida Sans Typewriter" charset="0"/>
              </a:rPr>
              <a:t>1000000 spins of Fair Roulette</a:t>
            </a:r>
          </a:p>
          <a:p>
            <a:r>
              <a:rPr lang="en-US" altLang="en-US" sz="1900" b="0" dirty="0">
                <a:latin typeface="Lucida Sans Typewriter" charset="0"/>
              </a:rPr>
              <a:t>Expected return betting 2 = 0.602%</a:t>
            </a:r>
          </a:p>
          <a:p>
            <a:endParaRPr lang="en-US" altLang="en-US" sz="1900" b="0" dirty="0">
              <a:latin typeface="Lucida Sans Typewriter" charset="0"/>
            </a:endParaRPr>
          </a:p>
          <a:p>
            <a:r>
              <a:rPr lang="en-US" altLang="en-US" sz="1900" b="0" dirty="0">
                <a:latin typeface="Lucida Sans Typewriter" charset="0"/>
              </a:rPr>
              <a:t>1000000 spins of Fair Roulette</a:t>
            </a:r>
          </a:p>
          <a:p>
            <a:r>
              <a:rPr lang="en-US" altLang="en-US" sz="1900" b="0" dirty="0">
                <a:latin typeface="Lucida Sans Typewriter" charset="0"/>
              </a:rPr>
              <a:t>Expected return betting 2 = 0.7964%</a:t>
            </a:r>
          </a:p>
        </p:txBody>
      </p:sp>
    </p:spTree>
    <p:extLst>
      <p:ext uri="{BB962C8B-B14F-4D97-AF65-F5344CB8AC3E}">
        <p14:creationId xmlns:p14="http://schemas.microsoft.com/office/powerpoint/2010/main" val="117707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In repeated independent tests with the same actual probability </a:t>
            </a:r>
            <a:r>
              <a:rPr lang="en-US" altLang="en-US" i="1" dirty="0">
                <a:ea typeface="ＭＳ Ｐゴシック" charset="-128"/>
              </a:rPr>
              <a:t>p</a:t>
            </a:r>
            <a:r>
              <a:rPr lang="en-US" altLang="en-US" dirty="0">
                <a:ea typeface="ＭＳ Ｐゴシック" charset="-128"/>
              </a:rPr>
              <a:t> of a particular outcome in each test, the chance that the fraction of times that outcome occurs differs from </a:t>
            </a:r>
            <a:r>
              <a:rPr lang="en-US" altLang="en-US" i="1" dirty="0">
                <a:ea typeface="ＭＳ Ｐゴシック" charset="-128"/>
              </a:rPr>
              <a:t>p</a:t>
            </a:r>
            <a:r>
              <a:rPr lang="en-US" altLang="en-US" dirty="0">
                <a:ea typeface="ＭＳ Ｐゴシック" charset="-128"/>
              </a:rPr>
              <a:t> converges to zero as the number of trials goes to infinity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Law of Large Numbers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99" y="3046708"/>
            <a:ext cx="3873500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949100" y="3289546"/>
            <a:ext cx="3496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 smtClean="0">
                <a:solidFill>
                  <a:srgbClr val="FF0000"/>
                </a:solidFill>
                <a:ea typeface="ＭＳ Ｐゴシック" charset="-128"/>
              </a:rPr>
              <a:t>Does this imply that if </a:t>
            </a:r>
            <a:r>
              <a:rPr lang="en-US" altLang="en-US" sz="2400" dirty="0">
                <a:solidFill>
                  <a:srgbClr val="FF0000"/>
                </a:solidFill>
                <a:ea typeface="ＭＳ Ｐゴシック" charset="-128"/>
              </a:rPr>
              <a:t>deviations from expected behavior occur, these deviations are likely to be </a:t>
            </a:r>
            <a:r>
              <a:rPr lang="en-US" altLang="en-US" sz="2400" b="1" i="1" dirty="0">
                <a:solidFill>
                  <a:srgbClr val="FF0000"/>
                </a:solidFill>
                <a:ea typeface="ＭＳ Ｐゴシック" charset="-128"/>
              </a:rPr>
              <a:t>evened out </a:t>
            </a:r>
            <a:r>
              <a:rPr lang="en-US" altLang="en-US" sz="2400" dirty="0">
                <a:solidFill>
                  <a:srgbClr val="FF0000"/>
                </a:solidFill>
                <a:ea typeface="ＭＳ Ｐゴシック" charset="-128"/>
              </a:rPr>
              <a:t>by opposite deviations in the </a:t>
            </a:r>
            <a:r>
              <a:rPr lang="en-US" altLang="en-US" sz="2400" dirty="0" smtClean="0">
                <a:solidFill>
                  <a:srgbClr val="FF0000"/>
                </a:solidFill>
                <a:ea typeface="ＭＳ Ｐゴシック" charset="-128"/>
              </a:rPr>
              <a:t>future?</a:t>
            </a:r>
            <a:endParaRPr lang="en-US" altLang="en-US" sz="2400" dirty="0">
              <a:solidFill>
                <a:srgbClr val="FF00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61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“On </a:t>
            </a:r>
            <a:r>
              <a:rPr lang="en-US" dirty="0"/>
              <a:t>August 18, 1913, at the casino in Monte Carlo, black came up a record twenty-six times in succession [in roulette]. … [There] was a near-panicky rush to bet on red, beginning about the time black had come up a phenomenal fifteen </a:t>
            </a:r>
            <a:r>
              <a:rPr lang="en-US" dirty="0" smtClean="0"/>
              <a:t>times.” -- </a:t>
            </a:r>
            <a:r>
              <a:rPr lang="en-US" dirty="0"/>
              <a:t>Huff and </a:t>
            </a:r>
            <a:r>
              <a:rPr lang="en-US" dirty="0" err="1"/>
              <a:t>Geis</a:t>
            </a:r>
            <a:r>
              <a:rPr lang="en-US" dirty="0"/>
              <a:t>, </a:t>
            </a:r>
            <a:r>
              <a:rPr lang="en-US" i="1" dirty="0"/>
              <a:t>How to Take a Chance</a:t>
            </a:r>
            <a:r>
              <a:rPr lang="en-US" dirty="0"/>
              <a:t> </a:t>
            </a:r>
            <a:endParaRPr lang="en-US" altLang="en-US" dirty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Probability </a:t>
            </a:r>
            <a:r>
              <a:rPr lang="en-US" altLang="en-US" dirty="0">
                <a:ea typeface="ＭＳ Ｐゴシック" charset="-128"/>
              </a:rPr>
              <a:t>of 26 consecutive reds</a:t>
            </a:r>
          </a:p>
          <a:p>
            <a:r>
              <a:rPr lang="en-US" altLang="en-US" dirty="0">
                <a:ea typeface="ＭＳ Ｐゴシック" charset="-128"/>
              </a:rPr>
              <a:t>	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1/67,108,865</a:t>
            </a:r>
          </a:p>
          <a:p>
            <a:r>
              <a:rPr lang="en-US" altLang="en-US" dirty="0">
                <a:ea typeface="ＭＳ Ｐゴシック" charset="-128"/>
              </a:rPr>
              <a:t>Probability of 26 consecutive reds when previous 25 rolls were red</a:t>
            </a:r>
          </a:p>
          <a:p>
            <a:r>
              <a:rPr lang="en-US" altLang="en-US" dirty="0">
                <a:ea typeface="ＭＳ Ｐゴシック" charset="-128"/>
              </a:rPr>
              <a:t>	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1/2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Gambler’s Fallacy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19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to the Mean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18389" y="7817816"/>
            <a:ext cx="4197515" cy="490857"/>
          </a:xfrm>
        </p:spPr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pic>
        <p:nvPicPr>
          <p:cNvPr id="8196" name="Picture 4" descr="mage result for galton regres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99" y="969942"/>
            <a:ext cx="7609264" cy="46579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87809" y="5613487"/>
            <a:ext cx="2729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Francis Galton, 1885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434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ollowing </a:t>
            </a:r>
            <a:r>
              <a:rPr lang="en-US" dirty="0"/>
              <a:t>an extreme random event, the next random event is likely to be less </a:t>
            </a:r>
            <a:r>
              <a:rPr lang="en-US" dirty="0" smtClean="0"/>
              <a:t>extreme</a:t>
            </a:r>
          </a:p>
          <a:p>
            <a:r>
              <a:rPr lang="en-US" dirty="0" smtClean="0"/>
              <a:t>If you spin a fair roulette wheel 10 times and get 100% reds, that is an extreme event (probability = 1/1024)</a:t>
            </a:r>
          </a:p>
          <a:p>
            <a:r>
              <a:rPr lang="en-US" dirty="0" smtClean="0"/>
              <a:t>It is likely that in the next 10 spins, you will get fewer than 10 reds</a:t>
            </a:r>
          </a:p>
          <a:p>
            <a:pPr lvl="1"/>
            <a:r>
              <a:rPr lang="en-US" dirty="0" smtClean="0"/>
              <a:t>But the expected number is only 5</a:t>
            </a:r>
          </a:p>
          <a:p>
            <a:r>
              <a:rPr lang="en-US" dirty="0" smtClean="0"/>
              <a:t>So, if you look at the average of the 20 spins, it will be closer to the expected mean of 50% reds than to the 100% </a:t>
            </a:r>
            <a:r>
              <a:rPr lang="en-US" dirty="0" smtClean="0"/>
              <a:t>of the first </a:t>
            </a:r>
            <a:r>
              <a:rPr lang="en-US" dirty="0" smtClean="0"/>
              <a:t>10 spins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to the Mean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2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1290" y="233089"/>
            <a:ext cx="7543800" cy="483495"/>
          </a:xfrm>
        </p:spPr>
        <p:txBody>
          <a:bodyPr/>
          <a:lstStyle/>
          <a:p>
            <a:r>
              <a:rPr lang="en-US" dirty="0" smtClean="0"/>
              <a:t>Casinos Not in the Business of Being Fair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1714500"/>
            <a:ext cx="722207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354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Sections 15-1 – 15.4</a:t>
            </a:r>
          </a:p>
          <a:p>
            <a:r>
              <a:rPr lang="en-US" dirty="0" smtClean="0"/>
              <a:t> Chapter 16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Relevant Reading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062" y="2312433"/>
            <a:ext cx="6305874" cy="420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39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Subclasses of Roulette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1130300"/>
            <a:ext cx="83820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en-US" sz="2400" b="0" dirty="0">
                <a:latin typeface="Lucida Sans Typewriter" charset="0"/>
              </a:rPr>
              <a:t>class </a:t>
            </a:r>
            <a:r>
              <a:rPr lang="en-US" altLang="en-US" sz="2400" b="0" dirty="0" err="1">
                <a:latin typeface="Lucida Sans Typewriter" charset="0"/>
              </a:rPr>
              <a:t>EuRoulette</a:t>
            </a:r>
            <a:r>
              <a:rPr lang="en-US" altLang="en-US" sz="2400" b="0" dirty="0">
                <a:latin typeface="Lucida Sans Typewriter" charset="0"/>
              </a:rPr>
              <a:t>(</a:t>
            </a:r>
            <a:r>
              <a:rPr lang="en-US" altLang="en-US" sz="2400" b="0" dirty="0" err="1">
                <a:latin typeface="Lucida Sans Typewriter" charset="0"/>
              </a:rPr>
              <a:t>FairRoulette</a:t>
            </a:r>
            <a:r>
              <a:rPr lang="en-US" altLang="en-US" sz="2400" b="0" dirty="0">
                <a:latin typeface="Lucida Sans Typewriter" charset="0"/>
              </a:rPr>
              <a:t>):</a:t>
            </a:r>
          </a:p>
          <a:p>
            <a:r>
              <a:rPr lang="en-US" altLang="en-US" sz="2400" b="0" dirty="0">
                <a:latin typeface="Lucida Sans Typewriter" charset="0"/>
              </a:rPr>
              <a:t>    def __init__(self):</a:t>
            </a:r>
          </a:p>
          <a:p>
            <a:r>
              <a:rPr lang="en-US" altLang="en-US" sz="2400" b="0" dirty="0">
                <a:latin typeface="Lucida Sans Typewriter" charset="0"/>
              </a:rPr>
              <a:t>        </a:t>
            </a:r>
            <a:r>
              <a:rPr lang="en-US" altLang="en-US" sz="2400" b="0" dirty="0" err="1">
                <a:latin typeface="Lucida Sans Typewriter" charset="0"/>
              </a:rPr>
              <a:t>FairRoulette</a:t>
            </a:r>
            <a:r>
              <a:rPr lang="en-US" altLang="en-US" sz="2400" b="0" dirty="0">
                <a:latin typeface="Lucida Sans Typewriter" charset="0"/>
              </a:rPr>
              <a:t>.__init__(self)</a:t>
            </a:r>
          </a:p>
          <a:p>
            <a:r>
              <a:rPr lang="en-US" altLang="en-US" sz="2400" b="0" dirty="0">
                <a:latin typeface="Lucida Sans Typewriter" charset="0"/>
              </a:rPr>
              <a:t>        </a:t>
            </a:r>
            <a:r>
              <a:rPr lang="en-US" altLang="en-US" sz="2400" b="0" dirty="0" err="1">
                <a:latin typeface="Lucida Sans Typewriter" charset="0"/>
              </a:rPr>
              <a:t>self.pockets.append</a:t>
            </a:r>
            <a:r>
              <a:rPr lang="en-US" altLang="en-US" sz="2400" b="0" dirty="0">
                <a:latin typeface="Lucida Sans Typewriter" charset="0"/>
              </a:rPr>
              <a:t>('0')</a:t>
            </a:r>
          </a:p>
          <a:p>
            <a:r>
              <a:rPr lang="en-US" altLang="en-US" sz="2400" b="0" dirty="0">
                <a:latin typeface="Lucida Sans Typewriter" charset="0"/>
              </a:rPr>
              <a:t>    def __str__(self):</a:t>
            </a:r>
          </a:p>
          <a:p>
            <a:r>
              <a:rPr lang="en-US" altLang="en-US" sz="2400" b="0" dirty="0">
                <a:latin typeface="Lucida Sans Typewriter" charset="0"/>
              </a:rPr>
              <a:t>        return 'European Roulette'</a:t>
            </a:r>
          </a:p>
          <a:p>
            <a:endParaRPr lang="en-US" altLang="en-US" sz="2400" b="0" dirty="0">
              <a:latin typeface="Lucida Sans Typewriter" charset="0"/>
            </a:endParaRPr>
          </a:p>
          <a:p>
            <a:r>
              <a:rPr lang="en-US" altLang="en-US" sz="2400" b="0" dirty="0">
                <a:latin typeface="Lucida Sans Typewriter" charset="0"/>
              </a:rPr>
              <a:t>class </a:t>
            </a:r>
            <a:r>
              <a:rPr lang="en-US" altLang="en-US" sz="2400" b="0" dirty="0" err="1">
                <a:latin typeface="Lucida Sans Typewriter" charset="0"/>
              </a:rPr>
              <a:t>AmRoulette</a:t>
            </a:r>
            <a:r>
              <a:rPr lang="en-US" altLang="en-US" sz="2400" b="0" dirty="0">
                <a:latin typeface="Lucida Sans Typewriter" charset="0"/>
              </a:rPr>
              <a:t>(</a:t>
            </a:r>
            <a:r>
              <a:rPr lang="en-US" altLang="en-US" sz="2400" b="0" dirty="0" err="1">
                <a:latin typeface="Lucida Sans Typewriter" charset="0"/>
              </a:rPr>
              <a:t>EuRoulette</a:t>
            </a:r>
            <a:r>
              <a:rPr lang="en-US" altLang="en-US" sz="2400" b="0" dirty="0">
                <a:latin typeface="Lucida Sans Typewriter" charset="0"/>
              </a:rPr>
              <a:t>):</a:t>
            </a:r>
          </a:p>
          <a:p>
            <a:r>
              <a:rPr lang="en-US" altLang="en-US" sz="2400" b="0" dirty="0">
                <a:latin typeface="Lucida Sans Typewriter" charset="0"/>
              </a:rPr>
              <a:t>    def __init__(self):</a:t>
            </a:r>
          </a:p>
          <a:p>
            <a:r>
              <a:rPr lang="en-US" altLang="en-US" sz="2400" b="0" dirty="0">
                <a:latin typeface="Lucida Sans Typewriter" charset="0"/>
              </a:rPr>
              <a:t>        </a:t>
            </a:r>
            <a:r>
              <a:rPr lang="en-US" altLang="en-US" sz="2400" b="0" dirty="0" err="1">
                <a:latin typeface="Lucida Sans Typewriter" charset="0"/>
              </a:rPr>
              <a:t>EuRoulette</a:t>
            </a:r>
            <a:r>
              <a:rPr lang="en-US" altLang="en-US" sz="2400" b="0" dirty="0">
                <a:latin typeface="Lucida Sans Typewriter" charset="0"/>
              </a:rPr>
              <a:t>.__init__(self)</a:t>
            </a:r>
          </a:p>
          <a:p>
            <a:r>
              <a:rPr lang="en-US" altLang="en-US" sz="2400" b="0" dirty="0">
                <a:latin typeface="Lucida Sans Typewriter" charset="0"/>
              </a:rPr>
              <a:t>        </a:t>
            </a:r>
            <a:r>
              <a:rPr lang="en-US" altLang="en-US" sz="2400" b="0" dirty="0" err="1">
                <a:latin typeface="Lucida Sans Typewriter" charset="0"/>
              </a:rPr>
              <a:t>self.pockets.append</a:t>
            </a:r>
            <a:r>
              <a:rPr lang="en-US" altLang="en-US" sz="2400" b="0" dirty="0">
                <a:latin typeface="Lucida Sans Typewriter" charset="0"/>
              </a:rPr>
              <a:t>('00')</a:t>
            </a:r>
          </a:p>
          <a:p>
            <a:r>
              <a:rPr lang="en-US" altLang="en-US" sz="2400" b="0" dirty="0">
                <a:latin typeface="Lucida Sans Typewriter" charset="0"/>
              </a:rPr>
              <a:t>    def __str__(self):</a:t>
            </a:r>
          </a:p>
          <a:p>
            <a:r>
              <a:rPr lang="en-US" altLang="en-US" sz="2400" b="0" dirty="0">
                <a:latin typeface="Lucida Sans Typewriter" charset="0"/>
              </a:rPr>
              <a:t>        return 'American Roulette'</a:t>
            </a:r>
          </a:p>
        </p:txBody>
      </p:sp>
    </p:spTree>
    <p:extLst>
      <p:ext uri="{BB962C8B-B14F-4D97-AF65-F5344CB8AC3E}">
        <p14:creationId xmlns:p14="http://schemas.microsoft.com/office/powerpoint/2010/main" val="51913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Comparing </a:t>
            </a:r>
            <a:r>
              <a:rPr lang="en-US" altLang="en-US" dirty="0" smtClean="0">
                <a:ea typeface="ＭＳ Ｐゴシック" charset="-128"/>
              </a:rPr>
              <a:t>the </a:t>
            </a:r>
            <a:r>
              <a:rPr lang="en-US" altLang="en-US" dirty="0">
                <a:ea typeface="ＭＳ Ｐゴシック" charset="-128"/>
              </a:rPr>
              <a:t>Games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66149" y="928608"/>
            <a:ext cx="8534400" cy="5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en-US" sz="1900" b="0" dirty="0">
                <a:latin typeface="Lucida Sans Typewriter" charset="0"/>
                <a:ea typeface="Lucida Sans Typewriter" charset="0"/>
                <a:cs typeface="Lucida Sans Typewriter" charset="0"/>
              </a:rPr>
              <a:t>Simulate 20 trials of 1000 spins each</a:t>
            </a:r>
          </a:p>
          <a:p>
            <a:r>
              <a:rPr lang="en-US" altLang="en-US" sz="1900" b="0" dirty="0">
                <a:latin typeface="Lucida Sans Typewriter" charset="0"/>
                <a:ea typeface="Lucida Sans Typewriter" charset="0"/>
                <a:cs typeface="Lucida Sans Typewriter" charset="0"/>
              </a:rPr>
              <a:t>Exp. return for Fair Roulette = 6.56%</a:t>
            </a:r>
          </a:p>
          <a:p>
            <a:r>
              <a:rPr lang="en-US" altLang="en-US" sz="1900" b="0" dirty="0">
                <a:latin typeface="Lucida Sans Typewriter" charset="0"/>
                <a:ea typeface="Lucida Sans Typewriter" charset="0"/>
                <a:cs typeface="Lucida Sans Typewriter" charset="0"/>
              </a:rPr>
              <a:t>Exp. return for European Roulette = -2.26%</a:t>
            </a:r>
          </a:p>
          <a:p>
            <a:r>
              <a:rPr lang="en-US" altLang="en-US" sz="1900" b="0" dirty="0">
                <a:latin typeface="Lucida Sans Typewriter" charset="0"/>
                <a:ea typeface="Lucida Sans Typewriter" charset="0"/>
                <a:cs typeface="Lucida Sans Typewriter" charset="0"/>
              </a:rPr>
              <a:t>Exp. return for American Roulette = -8.92%</a:t>
            </a:r>
          </a:p>
          <a:p>
            <a:endParaRPr lang="en-US" altLang="en-US" sz="1900" b="0" dirty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altLang="en-US" sz="1900" b="0" dirty="0">
                <a:latin typeface="Lucida Sans Typewriter" charset="0"/>
                <a:ea typeface="Lucida Sans Typewriter" charset="0"/>
                <a:cs typeface="Lucida Sans Typewriter" charset="0"/>
              </a:rPr>
              <a:t>Simulate 20 trials of 10000 spins each</a:t>
            </a:r>
          </a:p>
          <a:p>
            <a:r>
              <a:rPr lang="en-US" altLang="en-US" sz="1900" b="0" dirty="0">
                <a:latin typeface="Lucida Sans Typewriter" charset="0"/>
                <a:ea typeface="Lucida Sans Typewriter" charset="0"/>
                <a:cs typeface="Lucida Sans Typewriter" charset="0"/>
              </a:rPr>
              <a:t>Exp. return for Fair Roulette = -1.234%</a:t>
            </a:r>
          </a:p>
          <a:p>
            <a:r>
              <a:rPr lang="en-US" altLang="en-US" sz="1900" b="0" dirty="0">
                <a:latin typeface="Lucida Sans Typewriter" charset="0"/>
                <a:ea typeface="Lucida Sans Typewriter" charset="0"/>
                <a:cs typeface="Lucida Sans Typewriter" charset="0"/>
              </a:rPr>
              <a:t>Exp. return for European Roulette = -4.168%</a:t>
            </a:r>
          </a:p>
          <a:p>
            <a:r>
              <a:rPr lang="en-US" altLang="en-US" sz="1900" b="0" dirty="0">
                <a:latin typeface="Lucida Sans Typewriter" charset="0"/>
                <a:ea typeface="Lucida Sans Typewriter" charset="0"/>
                <a:cs typeface="Lucida Sans Typewriter" charset="0"/>
              </a:rPr>
              <a:t>Exp. return for American Roulette = -5.752%</a:t>
            </a:r>
          </a:p>
          <a:p>
            <a:endParaRPr lang="en-US" altLang="en-US" sz="1900" b="0" dirty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altLang="en-US" sz="1900" b="0" dirty="0">
                <a:latin typeface="Lucida Sans Typewriter" charset="0"/>
                <a:ea typeface="Lucida Sans Typewriter" charset="0"/>
                <a:cs typeface="Lucida Sans Typewriter" charset="0"/>
              </a:rPr>
              <a:t>Simulate 20 trials of 100000 spins each</a:t>
            </a:r>
          </a:p>
          <a:p>
            <a:r>
              <a:rPr lang="en-US" altLang="en-US" sz="1900" b="0" dirty="0">
                <a:latin typeface="Lucida Sans Typewriter" charset="0"/>
                <a:ea typeface="Lucida Sans Typewriter" charset="0"/>
                <a:cs typeface="Lucida Sans Typewriter" charset="0"/>
              </a:rPr>
              <a:t>Exp. return for Fair Roulette = 0.8144%</a:t>
            </a:r>
          </a:p>
          <a:p>
            <a:r>
              <a:rPr lang="en-US" altLang="en-US" sz="1900" b="0" dirty="0">
                <a:latin typeface="Lucida Sans Typewriter" charset="0"/>
                <a:ea typeface="Lucida Sans Typewriter" charset="0"/>
                <a:cs typeface="Lucida Sans Typewriter" charset="0"/>
              </a:rPr>
              <a:t>Exp. return for European Roulette = -2.6506%</a:t>
            </a:r>
          </a:p>
          <a:p>
            <a:r>
              <a:rPr lang="en-US" altLang="en-US" sz="1900" b="0" dirty="0">
                <a:latin typeface="Lucida Sans Typewriter" charset="0"/>
                <a:ea typeface="Lucida Sans Typewriter" charset="0"/>
                <a:cs typeface="Lucida Sans Typewriter" charset="0"/>
              </a:rPr>
              <a:t>Exp. return for American Roulette = -5.113%</a:t>
            </a:r>
          </a:p>
          <a:p>
            <a:endParaRPr lang="en-US" altLang="en-US" sz="1900" b="0" dirty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altLang="en-US" sz="1900" b="0" dirty="0">
                <a:latin typeface="Lucida Sans Typewriter" charset="0"/>
                <a:ea typeface="Lucida Sans Typewriter" charset="0"/>
                <a:cs typeface="Lucida Sans Typewriter" charset="0"/>
              </a:rPr>
              <a:t>Simulate 20 trials of 1000000 spins each</a:t>
            </a:r>
          </a:p>
          <a:p>
            <a:r>
              <a:rPr lang="en-US" altLang="en-US" sz="1900" b="0" dirty="0">
                <a:latin typeface="Lucida Sans Typewriter" charset="0"/>
                <a:ea typeface="Lucida Sans Typewriter" charset="0"/>
                <a:cs typeface="Lucida Sans Typewriter" charset="0"/>
              </a:rPr>
              <a:t>Exp. return for Fair Roulette = -0.0723%</a:t>
            </a:r>
          </a:p>
          <a:p>
            <a:r>
              <a:rPr lang="en-US" altLang="en-US" sz="1900" b="0" dirty="0">
                <a:latin typeface="Lucida Sans Typewriter" charset="0"/>
                <a:ea typeface="Lucida Sans Typewriter" charset="0"/>
                <a:cs typeface="Lucida Sans Typewriter" charset="0"/>
              </a:rPr>
              <a:t>Exp. return for European Roulette = -2.7329%</a:t>
            </a:r>
          </a:p>
          <a:p>
            <a:r>
              <a:rPr lang="en-US" altLang="en-US" sz="1900" b="0" dirty="0">
                <a:latin typeface="Lucida Sans Typewriter" charset="0"/>
                <a:ea typeface="Lucida Sans Typewriter" charset="0"/>
                <a:cs typeface="Lucida Sans Typewriter" charset="0"/>
              </a:rPr>
              <a:t>Exp. return for American Roulette = -5.212%</a:t>
            </a:r>
          </a:p>
        </p:txBody>
      </p:sp>
    </p:spTree>
    <p:extLst>
      <p:ext uri="{BB962C8B-B14F-4D97-AF65-F5344CB8AC3E}">
        <p14:creationId xmlns:p14="http://schemas.microsoft.com/office/powerpoint/2010/main" val="113946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Never possible to guarantee perfect accuracy through sampling </a:t>
            </a:r>
          </a:p>
          <a:p>
            <a:r>
              <a:rPr lang="en-US" altLang="en-US" dirty="0">
                <a:ea typeface="ＭＳ Ｐゴシック" charset="-128"/>
              </a:rPr>
              <a:t>Not to say that an estimate is not precisely </a:t>
            </a:r>
            <a:r>
              <a:rPr lang="en-US" altLang="en-US" dirty="0" smtClean="0">
                <a:ea typeface="ＭＳ Ｐゴシック" charset="-128"/>
              </a:rPr>
              <a:t>correct</a:t>
            </a:r>
            <a:endParaRPr lang="en-US" altLang="en-US" dirty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Key question: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How </a:t>
            </a:r>
            <a:r>
              <a:rPr lang="en-US" altLang="en-US" dirty="0">
                <a:ea typeface="ＭＳ Ｐゴシック" charset="-128"/>
              </a:rPr>
              <a:t>many samples do we need to look at before we can have justified confidence on our answer</a:t>
            </a:r>
            <a:r>
              <a:rPr lang="en-US" altLang="en-US" dirty="0" smtClean="0">
                <a:ea typeface="ＭＳ Ｐゴシック" charset="-128"/>
              </a:rPr>
              <a:t>?</a:t>
            </a:r>
          </a:p>
          <a:p>
            <a:r>
              <a:rPr lang="en-US" altLang="en-US" dirty="0" smtClean="0">
                <a:ea typeface="ＭＳ Ｐゴシック" charset="-128"/>
              </a:rPr>
              <a:t>Depends </a:t>
            </a:r>
            <a:r>
              <a:rPr lang="en-US" altLang="en-US" dirty="0">
                <a:ea typeface="ＭＳ Ｐゴシック" charset="-128"/>
              </a:rPr>
              <a:t>upon variability in underlying distribution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Sampling Space of Possible Outcomes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9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00099" y="3683000"/>
            <a:ext cx="7543801" cy="2431524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Standard deviation </a:t>
            </a:r>
            <a:r>
              <a:rPr lang="en-US" altLang="en-US" dirty="0" smtClean="0">
                <a:ea typeface="ＭＳ Ｐゴシック" charset="-128"/>
              </a:rPr>
              <a:t>simply </a:t>
            </a:r>
            <a:r>
              <a:rPr lang="en-US" altLang="en-US" dirty="0">
                <a:ea typeface="ＭＳ Ｐゴシック" charset="-128"/>
              </a:rPr>
              <a:t>the square root of the variance</a:t>
            </a:r>
          </a:p>
          <a:p>
            <a:r>
              <a:rPr lang="en-US" altLang="en-US" dirty="0">
                <a:ea typeface="ＭＳ Ｐゴシック" charset="-128"/>
              </a:rPr>
              <a:t>Outliers can have a big effect</a:t>
            </a:r>
          </a:p>
          <a:p>
            <a:r>
              <a:rPr lang="en-US" altLang="en-US" dirty="0" smtClean="0">
                <a:ea typeface="ＭＳ Ｐゴシック" charset="-128"/>
              </a:rPr>
              <a:t>Standard deviation should always be </a:t>
            </a:r>
            <a:r>
              <a:rPr lang="en-US" altLang="en-US" dirty="0">
                <a:ea typeface="ＭＳ Ｐゴシック" charset="-128"/>
              </a:rPr>
              <a:t>considered relative to mean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Quantifying Variation in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609600" y="1066800"/>
          <a:ext cx="56642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9" name="Document" r:id="rId3" imgW="5664200" imgH="990600" progId="Word.Document.12">
                  <p:embed/>
                </p:oleObj>
              </mc:Choice>
              <mc:Fallback>
                <p:oleObj name="Document" r:id="rId3" imgW="5664200" imgH="99060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066800"/>
                        <a:ext cx="56642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9"/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09800"/>
            <a:ext cx="368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02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Those Who Prefer Code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838200" y="1384300"/>
            <a:ext cx="70612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en-US" sz="2000" b="0" dirty="0" err="1">
                <a:latin typeface="Lucida Sans Typewriter" charset="0"/>
              </a:rPr>
              <a:t>def</a:t>
            </a:r>
            <a:r>
              <a:rPr lang="en-US" altLang="en-US" sz="2000" b="0" dirty="0">
                <a:latin typeface="Lucida Sans Typewriter" charset="0"/>
              </a:rPr>
              <a:t> </a:t>
            </a:r>
            <a:r>
              <a:rPr lang="en-US" altLang="en-US" sz="2000" b="0" dirty="0" err="1">
                <a:latin typeface="Lucida Sans Typewriter" charset="0"/>
              </a:rPr>
              <a:t>getMeanAndStd</a:t>
            </a:r>
            <a:r>
              <a:rPr lang="en-US" altLang="en-US" sz="2000" b="0" dirty="0">
                <a:latin typeface="Lucida Sans Typewriter" charset="0"/>
              </a:rPr>
              <a:t>(X):</a:t>
            </a:r>
          </a:p>
          <a:p>
            <a:r>
              <a:rPr lang="en-US" altLang="en-US" sz="2000" b="0" dirty="0">
                <a:latin typeface="Lucida Sans Typewriter" charset="0"/>
              </a:rPr>
              <a:t>    mean = sum(X)/float(</a:t>
            </a:r>
            <a:r>
              <a:rPr lang="en-US" altLang="en-US" sz="2000" b="0" dirty="0" err="1">
                <a:latin typeface="Lucida Sans Typewriter" charset="0"/>
              </a:rPr>
              <a:t>len</a:t>
            </a:r>
            <a:r>
              <a:rPr lang="en-US" altLang="en-US" sz="2000" b="0" dirty="0">
                <a:latin typeface="Lucida Sans Typewriter" charset="0"/>
              </a:rPr>
              <a:t>(X))</a:t>
            </a:r>
          </a:p>
          <a:p>
            <a:r>
              <a:rPr lang="en-US" altLang="en-US" sz="2000" b="0" dirty="0">
                <a:latin typeface="Lucida Sans Typewriter" charset="0"/>
              </a:rPr>
              <a:t>    tot = 0.0</a:t>
            </a:r>
          </a:p>
          <a:p>
            <a:r>
              <a:rPr lang="en-US" altLang="en-US" sz="2000" b="0" dirty="0">
                <a:latin typeface="Lucida Sans Typewriter" charset="0"/>
              </a:rPr>
              <a:t>    for x in X:</a:t>
            </a:r>
          </a:p>
          <a:p>
            <a:r>
              <a:rPr lang="en-US" altLang="en-US" sz="2000" b="0" dirty="0">
                <a:latin typeface="Lucida Sans Typewriter" charset="0"/>
              </a:rPr>
              <a:t>        tot += (x - mean)**2</a:t>
            </a:r>
          </a:p>
          <a:p>
            <a:r>
              <a:rPr lang="en-US" altLang="en-US" sz="2000" b="0" dirty="0">
                <a:latin typeface="Lucida Sans Typewriter" charset="0"/>
              </a:rPr>
              <a:t>    </a:t>
            </a:r>
            <a:r>
              <a:rPr lang="en-US" altLang="en-US" sz="2000" b="0" dirty="0" err="1">
                <a:latin typeface="Lucida Sans Typewriter" charset="0"/>
              </a:rPr>
              <a:t>std</a:t>
            </a:r>
            <a:r>
              <a:rPr lang="en-US" altLang="en-US" sz="2000" b="0" dirty="0">
                <a:latin typeface="Lucida Sans Typewriter" charset="0"/>
              </a:rPr>
              <a:t> = (tot/</a:t>
            </a:r>
            <a:r>
              <a:rPr lang="en-US" altLang="en-US" sz="2000" b="0" dirty="0" err="1">
                <a:latin typeface="Lucida Sans Typewriter" charset="0"/>
              </a:rPr>
              <a:t>len</a:t>
            </a:r>
            <a:r>
              <a:rPr lang="en-US" altLang="en-US" sz="2000" b="0" dirty="0">
                <a:latin typeface="Lucida Sans Typewriter" charset="0"/>
              </a:rPr>
              <a:t>(X))**0.5</a:t>
            </a:r>
          </a:p>
          <a:p>
            <a:r>
              <a:rPr lang="en-US" altLang="en-US" sz="2000" b="0" dirty="0">
                <a:latin typeface="Lucida Sans Typewriter" charset="0"/>
              </a:rPr>
              <a:t>    return mean, </a:t>
            </a:r>
            <a:r>
              <a:rPr lang="en-US" altLang="en-US" sz="2000" b="0" dirty="0" err="1">
                <a:latin typeface="Lucida Sans Typewriter" charset="0"/>
              </a:rPr>
              <a:t>std</a:t>
            </a:r>
            <a:endParaRPr lang="en-US" altLang="en-US" sz="2000" b="0" dirty="0">
              <a:latin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15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400" dirty="0">
                <a:ea typeface="ＭＳ Ｐゴシック" charset="-128"/>
              </a:rPr>
              <a:t>Instead of estimating an unknown parameter by a single value (e.g., the mean of a set of trials), a confidence interval provides a range that is likely to contain the unknown value and a confidence that the unknown value lays within that range</a:t>
            </a:r>
          </a:p>
          <a:p>
            <a:r>
              <a:rPr lang="en-US" altLang="en-US" sz="2400" dirty="0" smtClean="0">
                <a:ea typeface="ＭＳ Ｐゴシック" charset="-128"/>
              </a:rPr>
              <a:t>“The return on betting a pocket 10k times in European roulette is -3.3%. The </a:t>
            </a:r>
            <a:r>
              <a:rPr lang="en-US" altLang="en-US" sz="2400" dirty="0">
                <a:ea typeface="ＭＳ Ｐゴシック" charset="-128"/>
              </a:rPr>
              <a:t>margin of </a:t>
            </a:r>
            <a:r>
              <a:rPr lang="en-US" altLang="en-US" sz="2400" dirty="0" smtClean="0">
                <a:ea typeface="ＭＳ Ｐゴシック" charset="-128"/>
              </a:rPr>
              <a:t>error </a:t>
            </a:r>
            <a:r>
              <a:rPr lang="en-US" altLang="en-US" sz="2400" dirty="0">
                <a:ea typeface="ＭＳ Ｐゴシック" charset="-128"/>
              </a:rPr>
              <a:t>is +/- </a:t>
            </a:r>
            <a:r>
              <a:rPr lang="en-US" altLang="en-US" sz="2400" dirty="0" smtClean="0">
                <a:ea typeface="ＭＳ Ｐゴシック" charset="-128"/>
              </a:rPr>
              <a:t>3.5% with </a:t>
            </a:r>
            <a:r>
              <a:rPr lang="en-US" altLang="en-US" sz="2400" dirty="0">
                <a:ea typeface="ＭＳ Ｐゴシック" charset="-128"/>
              </a:rPr>
              <a:t>a 95% level of confidence</a:t>
            </a:r>
            <a:r>
              <a:rPr lang="en-US" altLang="en-US" sz="2400" dirty="0" smtClean="0">
                <a:ea typeface="ＭＳ Ｐゴシック" charset="-128"/>
              </a:rPr>
              <a:t>.”</a:t>
            </a:r>
          </a:p>
          <a:p>
            <a:r>
              <a:rPr lang="en-US" altLang="en-US" sz="2400" dirty="0" smtClean="0">
                <a:ea typeface="ＭＳ Ｐゴシック" charset="-128"/>
              </a:rPr>
              <a:t>What does this mean?</a:t>
            </a:r>
          </a:p>
          <a:p>
            <a:r>
              <a:rPr lang="en-US" altLang="en-US" sz="2400" dirty="0" smtClean="0">
                <a:ea typeface="ＭＳ Ｐゴシック" charset="-128"/>
              </a:rPr>
              <a:t>If I were to conduct an infinite number of trials of 10k bets each,</a:t>
            </a:r>
          </a:p>
          <a:p>
            <a:pPr lvl="1"/>
            <a:r>
              <a:rPr lang="en-US" altLang="en-US" sz="2200" dirty="0" smtClean="0">
                <a:ea typeface="ＭＳ Ｐゴシック" charset="-128"/>
              </a:rPr>
              <a:t>My expected average return would be -3.3%</a:t>
            </a:r>
          </a:p>
          <a:p>
            <a:pPr lvl="1"/>
            <a:r>
              <a:rPr lang="en-US" altLang="en-US" sz="2200" dirty="0">
                <a:ea typeface="ＭＳ Ｐゴシック" charset="-128"/>
              </a:rPr>
              <a:t>M</a:t>
            </a:r>
            <a:r>
              <a:rPr lang="en-US" altLang="en-US" sz="2200" dirty="0" smtClean="0">
                <a:ea typeface="ＭＳ Ｐゴシック" charset="-128"/>
              </a:rPr>
              <a:t>y return would be between roughly -6.8% and +9.2%  95% of the time</a:t>
            </a:r>
            <a:endParaRPr lang="en-US" altLang="en-US" sz="2200" dirty="0">
              <a:ea typeface="ＭＳ Ｐゴシック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Confidence Levels and Intervals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1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Under some assumptions discussed </a:t>
            </a:r>
            <a:r>
              <a:rPr lang="en-US" altLang="en-US" dirty="0" smtClean="0">
                <a:ea typeface="ＭＳ Ｐゴシック" charset="-128"/>
              </a:rPr>
              <a:t>later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~</a:t>
            </a:r>
            <a:r>
              <a:rPr lang="en-US" altLang="en-US" dirty="0">
                <a:ea typeface="ＭＳ Ｐゴシック" charset="-128"/>
              </a:rPr>
              <a:t>68% of data within one standard deviation of mean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~95% of data within </a:t>
            </a:r>
            <a:r>
              <a:rPr lang="en-US" altLang="en-US" dirty="0" smtClean="0">
                <a:ea typeface="ＭＳ Ｐゴシック" charset="-128"/>
              </a:rPr>
              <a:t>1.96 </a:t>
            </a:r>
            <a:r>
              <a:rPr lang="en-US" altLang="en-US" dirty="0">
                <a:ea typeface="ＭＳ Ｐゴシック" charset="-128"/>
              </a:rPr>
              <a:t>standard deviations of mean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~99.7% of data within 3 standard deviations of mean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Rule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69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Empirical Rule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54983" y="958314"/>
            <a:ext cx="8699715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en-US" sz="1900" b="0" smtClean="0">
                <a:latin typeface="Lucida Sans Typewriter" charset="0"/>
              </a:rPr>
              <a:t>resultDict</a:t>
            </a:r>
            <a:r>
              <a:rPr lang="en-US" altLang="en-US" sz="1900" b="0" dirty="0" smtClean="0">
                <a:latin typeface="Lucida Sans Typewriter" charset="0"/>
              </a:rPr>
              <a:t> </a:t>
            </a:r>
            <a:r>
              <a:rPr lang="en-US" altLang="en-US" sz="1900" b="0" dirty="0">
                <a:latin typeface="Lucida Sans Typewriter" charset="0"/>
              </a:rPr>
              <a:t>= {}</a:t>
            </a:r>
          </a:p>
          <a:p>
            <a:r>
              <a:rPr lang="en-US" altLang="en-US" sz="1900" b="0" dirty="0">
                <a:latin typeface="Lucida Sans Typewriter" charset="0"/>
              </a:rPr>
              <a:t>games = (</a:t>
            </a:r>
            <a:r>
              <a:rPr lang="en-US" altLang="en-US" sz="1900" b="0" dirty="0" err="1">
                <a:latin typeface="Lucida Sans Typewriter" charset="0"/>
              </a:rPr>
              <a:t>FairRoulette</a:t>
            </a:r>
            <a:r>
              <a:rPr lang="en-US" altLang="en-US" sz="1900" b="0" dirty="0">
                <a:latin typeface="Lucida Sans Typewriter" charset="0"/>
              </a:rPr>
              <a:t>, </a:t>
            </a:r>
            <a:r>
              <a:rPr lang="en-US" altLang="en-US" sz="1900" b="0" dirty="0" err="1">
                <a:latin typeface="Lucida Sans Typewriter" charset="0"/>
              </a:rPr>
              <a:t>EuRoulette</a:t>
            </a:r>
            <a:r>
              <a:rPr lang="en-US" altLang="en-US" sz="1900" b="0" dirty="0">
                <a:latin typeface="Lucida Sans Typewriter" charset="0"/>
              </a:rPr>
              <a:t>, </a:t>
            </a:r>
            <a:r>
              <a:rPr lang="en-US" altLang="en-US" sz="1900" b="0" dirty="0" err="1">
                <a:latin typeface="Lucida Sans Typewriter" charset="0"/>
              </a:rPr>
              <a:t>AmRoulette</a:t>
            </a:r>
            <a:r>
              <a:rPr lang="en-US" altLang="en-US" sz="1900" b="0" dirty="0">
                <a:latin typeface="Lucida Sans Typewriter" charset="0"/>
              </a:rPr>
              <a:t>)</a:t>
            </a:r>
          </a:p>
          <a:p>
            <a:r>
              <a:rPr lang="en-US" altLang="en-US" sz="1900" b="0" dirty="0">
                <a:latin typeface="Lucida Sans Typewriter" charset="0"/>
              </a:rPr>
              <a:t>for G in games:</a:t>
            </a:r>
          </a:p>
          <a:p>
            <a:r>
              <a:rPr lang="en-US" altLang="en-US" sz="1900" b="0" dirty="0">
                <a:latin typeface="Lucida Sans Typewriter" charset="0"/>
              </a:rPr>
              <a:t>    </a:t>
            </a:r>
            <a:r>
              <a:rPr lang="en-US" altLang="en-US" sz="1900" b="0" dirty="0" err="1">
                <a:latin typeface="Lucida Sans Typewriter" charset="0"/>
              </a:rPr>
              <a:t>resultDict</a:t>
            </a:r>
            <a:r>
              <a:rPr lang="en-US" altLang="en-US" sz="1900" b="0" dirty="0">
                <a:latin typeface="Lucida Sans Typewriter" charset="0"/>
              </a:rPr>
              <a:t>[G().__str__()] = []</a:t>
            </a:r>
          </a:p>
          <a:p>
            <a:r>
              <a:rPr lang="en-US" altLang="en-US" sz="1900" b="0" dirty="0">
                <a:latin typeface="Lucida Sans Typewriter" charset="0"/>
              </a:rPr>
              <a:t>for </a:t>
            </a:r>
            <a:r>
              <a:rPr lang="en-US" altLang="en-US" sz="1900" b="0" dirty="0" err="1">
                <a:latin typeface="Lucida Sans Typewriter" charset="0"/>
              </a:rPr>
              <a:t>numSpins</a:t>
            </a:r>
            <a:r>
              <a:rPr lang="en-US" altLang="en-US" sz="1900" b="0" dirty="0">
                <a:latin typeface="Lucida Sans Typewriter" charset="0"/>
              </a:rPr>
              <a:t> in (100, 1000, 10000):</a:t>
            </a:r>
          </a:p>
          <a:p>
            <a:r>
              <a:rPr lang="en-US" altLang="en-US" sz="1900" b="0" dirty="0">
                <a:latin typeface="Lucida Sans Typewriter" charset="0"/>
              </a:rPr>
              <a:t>    print('\</a:t>
            </a:r>
            <a:r>
              <a:rPr lang="en-US" altLang="en-US" sz="1900" b="0" dirty="0" err="1">
                <a:latin typeface="Lucida Sans Typewriter" charset="0"/>
              </a:rPr>
              <a:t>nSimulate</a:t>
            </a:r>
            <a:r>
              <a:rPr lang="en-US" altLang="en-US" sz="1900" b="0" dirty="0">
                <a:latin typeface="Lucida Sans Typewriter" charset="0"/>
              </a:rPr>
              <a:t> betting a pocket for', </a:t>
            </a:r>
            <a:r>
              <a:rPr lang="en-US" altLang="en-US" sz="1900" b="0" dirty="0" err="1">
                <a:latin typeface="Lucida Sans Typewriter" charset="0"/>
              </a:rPr>
              <a:t>numTrials</a:t>
            </a:r>
            <a:r>
              <a:rPr lang="en-US" altLang="en-US" sz="1900" b="0" dirty="0">
                <a:latin typeface="Lucida Sans Typewriter" charset="0"/>
              </a:rPr>
              <a:t>,</a:t>
            </a:r>
          </a:p>
          <a:p>
            <a:r>
              <a:rPr lang="en-US" altLang="en-US" sz="1900" b="0" dirty="0">
                <a:latin typeface="Lucida Sans Typewriter" charset="0"/>
              </a:rPr>
              <a:t>          'trials of', </a:t>
            </a:r>
            <a:r>
              <a:rPr lang="en-US" altLang="en-US" sz="1900" b="0" dirty="0" err="1">
                <a:latin typeface="Lucida Sans Typewriter" charset="0"/>
              </a:rPr>
              <a:t>numSpins</a:t>
            </a:r>
            <a:r>
              <a:rPr lang="en-US" altLang="en-US" sz="1900" b="0" dirty="0">
                <a:latin typeface="Lucida Sans Typewriter" charset="0"/>
              </a:rPr>
              <a:t>, 'spins each')</a:t>
            </a:r>
          </a:p>
          <a:p>
            <a:r>
              <a:rPr lang="en-US" altLang="en-US" sz="1900" b="0" dirty="0">
                <a:latin typeface="Lucida Sans Typewriter" charset="0"/>
              </a:rPr>
              <a:t>    for G in games:</a:t>
            </a:r>
          </a:p>
          <a:p>
            <a:r>
              <a:rPr lang="en-US" altLang="en-US" sz="1900" b="0" dirty="0">
                <a:latin typeface="Lucida Sans Typewriter" charset="0"/>
              </a:rPr>
              <a:t>        </a:t>
            </a:r>
            <a:r>
              <a:rPr lang="en-US" altLang="en-US" sz="1900" b="0" dirty="0" err="1">
                <a:latin typeface="Lucida Sans Typewriter" charset="0"/>
              </a:rPr>
              <a:t>pocketReturns</a:t>
            </a:r>
            <a:r>
              <a:rPr lang="en-US" altLang="en-US" sz="1900" b="0" dirty="0">
                <a:latin typeface="Lucida Sans Typewriter" charset="0"/>
              </a:rPr>
              <a:t> = </a:t>
            </a:r>
            <a:r>
              <a:rPr lang="en-US" altLang="en-US" sz="1900" b="0" dirty="0" err="1">
                <a:latin typeface="Lucida Sans Typewriter" charset="0"/>
              </a:rPr>
              <a:t>findPocketReturn</a:t>
            </a:r>
            <a:r>
              <a:rPr lang="en-US" altLang="en-US" sz="1900" b="0" dirty="0">
                <a:latin typeface="Lucida Sans Typewriter" charset="0"/>
              </a:rPr>
              <a:t>(G(), 20,</a:t>
            </a:r>
          </a:p>
          <a:p>
            <a:r>
              <a:rPr lang="en-US" altLang="en-US" sz="1900" b="0" dirty="0">
                <a:latin typeface="Lucida Sans Typewriter" charset="0"/>
              </a:rPr>
              <a:t>                                         </a:t>
            </a:r>
            <a:r>
              <a:rPr lang="en-US" altLang="en-US" sz="1900" b="0" dirty="0" err="1">
                <a:latin typeface="Lucida Sans Typewriter" charset="0"/>
              </a:rPr>
              <a:t>numSpins</a:t>
            </a:r>
            <a:r>
              <a:rPr lang="en-US" altLang="en-US" sz="1900" b="0" dirty="0">
                <a:latin typeface="Lucida Sans Typewriter" charset="0"/>
              </a:rPr>
              <a:t>, False)</a:t>
            </a:r>
          </a:p>
          <a:p>
            <a:r>
              <a:rPr lang="en-US" altLang="en-US" sz="1900" b="0" dirty="0">
                <a:latin typeface="Lucida Sans Typewriter" charset="0"/>
              </a:rPr>
              <a:t>        mean, </a:t>
            </a:r>
            <a:r>
              <a:rPr lang="en-US" altLang="en-US" sz="1900" b="0" dirty="0" err="1">
                <a:latin typeface="Lucida Sans Typewriter" charset="0"/>
              </a:rPr>
              <a:t>std</a:t>
            </a:r>
            <a:r>
              <a:rPr lang="en-US" altLang="en-US" sz="1900" b="0" dirty="0">
                <a:latin typeface="Lucida Sans Typewriter" charset="0"/>
              </a:rPr>
              <a:t> = </a:t>
            </a:r>
            <a:r>
              <a:rPr lang="en-US" altLang="en-US" sz="1900" b="0" dirty="0" err="1">
                <a:latin typeface="Lucida Sans Typewriter" charset="0"/>
              </a:rPr>
              <a:t>getMeanAndStd</a:t>
            </a:r>
            <a:r>
              <a:rPr lang="en-US" altLang="en-US" sz="1900" b="0" dirty="0">
                <a:latin typeface="Lucida Sans Typewriter" charset="0"/>
              </a:rPr>
              <a:t>(</a:t>
            </a:r>
            <a:r>
              <a:rPr lang="en-US" altLang="en-US" sz="1900" b="0" dirty="0" err="1">
                <a:latin typeface="Lucida Sans Typewriter" charset="0"/>
              </a:rPr>
              <a:t>pocketReturns</a:t>
            </a:r>
            <a:r>
              <a:rPr lang="en-US" altLang="en-US" sz="1900" b="0" dirty="0">
                <a:latin typeface="Lucida Sans Typewriter" charset="0"/>
              </a:rPr>
              <a:t>)</a:t>
            </a:r>
          </a:p>
          <a:p>
            <a:r>
              <a:rPr lang="en-US" altLang="en-US" sz="1900" b="0" dirty="0">
                <a:latin typeface="Lucida Sans Typewriter" charset="0"/>
              </a:rPr>
              <a:t>        </a:t>
            </a:r>
            <a:r>
              <a:rPr lang="en-US" altLang="en-US" sz="1900" b="0" dirty="0" err="1">
                <a:latin typeface="Lucida Sans Typewriter" charset="0"/>
              </a:rPr>
              <a:t>resultDict</a:t>
            </a:r>
            <a:r>
              <a:rPr lang="en-US" altLang="en-US" sz="1900" b="0" dirty="0">
                <a:latin typeface="Lucida Sans Typewriter" charset="0"/>
              </a:rPr>
              <a:t>[G().__str__()].append((</a:t>
            </a:r>
            <a:r>
              <a:rPr lang="en-US" altLang="en-US" sz="1900" b="0" dirty="0" err="1">
                <a:latin typeface="Lucida Sans Typewriter" charset="0"/>
              </a:rPr>
              <a:t>numSpins</a:t>
            </a:r>
            <a:r>
              <a:rPr lang="en-US" altLang="en-US" sz="1900" b="0" dirty="0">
                <a:latin typeface="Lucida Sans Typewriter" charset="0"/>
              </a:rPr>
              <a:t>,</a:t>
            </a:r>
          </a:p>
          <a:p>
            <a:r>
              <a:rPr lang="en-US" altLang="en-US" sz="1900" b="0" dirty="0">
                <a:latin typeface="Lucida Sans Typewriter" charset="0"/>
              </a:rPr>
              <a:t>                                          100*mean,</a:t>
            </a:r>
          </a:p>
          <a:p>
            <a:r>
              <a:rPr lang="en-US" altLang="en-US" sz="1900" b="0" dirty="0">
                <a:latin typeface="Lucida Sans Typewriter" charset="0"/>
              </a:rPr>
              <a:t>                                          100*</a:t>
            </a:r>
            <a:r>
              <a:rPr lang="en-US" altLang="en-US" sz="1900" b="0" dirty="0" err="1">
                <a:latin typeface="Lucida Sans Typewriter" charset="0"/>
              </a:rPr>
              <a:t>std</a:t>
            </a:r>
            <a:r>
              <a:rPr lang="en-US" altLang="en-US" sz="1900" b="0" dirty="0">
                <a:latin typeface="Lucida Sans Typewriter" charset="0"/>
              </a:rPr>
              <a:t>))</a:t>
            </a:r>
          </a:p>
          <a:p>
            <a:r>
              <a:rPr lang="en-US" altLang="en-US" sz="1900" b="0" dirty="0">
                <a:latin typeface="Lucida Sans Typewriter" charset="0"/>
              </a:rPr>
              <a:t>        print('Exp. return for', G(), '=',</a:t>
            </a:r>
          </a:p>
          <a:p>
            <a:r>
              <a:rPr lang="en-US" altLang="en-US" sz="1900" b="0" dirty="0">
                <a:latin typeface="Lucida Sans Typewriter" charset="0"/>
              </a:rPr>
              <a:t>              str(round(100*mean, 3))</a:t>
            </a:r>
          </a:p>
          <a:p>
            <a:r>
              <a:rPr lang="en-US" altLang="en-US" sz="1900" b="0" dirty="0">
                <a:latin typeface="Lucida Sans Typewriter" charset="0"/>
              </a:rPr>
              <a:t>              + '%,', '+/- ' + str(round(100*1.96*</a:t>
            </a:r>
            <a:r>
              <a:rPr lang="en-US" altLang="en-US" sz="1900" b="0" dirty="0" err="1">
                <a:latin typeface="Lucida Sans Typewriter" charset="0"/>
              </a:rPr>
              <a:t>std</a:t>
            </a:r>
            <a:r>
              <a:rPr lang="en-US" altLang="en-US" sz="1900" b="0" dirty="0">
                <a:latin typeface="Lucida Sans Typewriter" charset="0"/>
              </a:rPr>
              <a:t>, 3))</a:t>
            </a:r>
          </a:p>
          <a:p>
            <a:r>
              <a:rPr lang="en-US" altLang="en-US" sz="1900" b="0" dirty="0">
                <a:latin typeface="Lucida Sans Typewriter" charset="0"/>
              </a:rPr>
              <a:t>              + '% with 95% confidence')</a:t>
            </a:r>
          </a:p>
        </p:txBody>
      </p:sp>
    </p:spTree>
    <p:extLst>
      <p:ext uri="{BB962C8B-B14F-4D97-AF65-F5344CB8AC3E}">
        <p14:creationId xmlns:p14="http://schemas.microsoft.com/office/powerpoint/2010/main" val="198039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3400" y="990600"/>
            <a:ext cx="8382000" cy="418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en-US" sz="1900" dirty="0"/>
              <a:t>Simulate betting a pocket for 20 trials of 1000 spins each</a:t>
            </a:r>
          </a:p>
          <a:p>
            <a:r>
              <a:rPr lang="en-US" altLang="en-US" sz="1900" dirty="0"/>
              <a:t>Exp. return for Fair Roulette = 3.68%, +/- 27.189% with 95% confidence</a:t>
            </a:r>
          </a:p>
          <a:p>
            <a:r>
              <a:rPr lang="en-US" altLang="en-US" sz="1900" dirty="0"/>
              <a:t>Exp. return for European Roulette = -5.5%, +/- 35.042% with 95% confidence</a:t>
            </a:r>
          </a:p>
          <a:p>
            <a:r>
              <a:rPr lang="en-US" altLang="en-US" sz="1900" dirty="0"/>
              <a:t>Exp. return for American Roulette = -4.24%, +/- 26.494% with 95% confidence</a:t>
            </a:r>
          </a:p>
          <a:p>
            <a:endParaRPr lang="en-US" altLang="en-US" sz="1900" dirty="0"/>
          </a:p>
          <a:p>
            <a:r>
              <a:rPr lang="en-US" altLang="en-US" sz="1900" dirty="0"/>
              <a:t>Simulate betting a pocket for 20 trials of 100000 spins each</a:t>
            </a:r>
          </a:p>
          <a:p>
            <a:r>
              <a:rPr lang="en-US" altLang="en-US" sz="1900" dirty="0"/>
              <a:t>Exp. return for Fair Roulette = 0.125%, +/- 3.999% with 95% confidence</a:t>
            </a:r>
          </a:p>
          <a:p>
            <a:r>
              <a:rPr lang="en-US" altLang="en-US" sz="1900" dirty="0"/>
              <a:t>Exp. return for European Roulette = -3.313%, +/- 3.515% with 95% confidence</a:t>
            </a:r>
          </a:p>
          <a:p>
            <a:r>
              <a:rPr lang="en-US" altLang="en-US" sz="1900" dirty="0"/>
              <a:t>Exp. return for American Roulette = -5.594%, +/- 4.287% with 95% confidence</a:t>
            </a:r>
          </a:p>
          <a:p>
            <a:endParaRPr lang="en-US" altLang="en-US" sz="1900" dirty="0"/>
          </a:p>
          <a:p>
            <a:r>
              <a:rPr lang="en-US" altLang="en-US" sz="1900" dirty="0"/>
              <a:t>Simulate betting a pocket for 20 trials of 1000000 spins each</a:t>
            </a:r>
          </a:p>
          <a:p>
            <a:r>
              <a:rPr lang="en-US" altLang="en-US" sz="1900" dirty="0"/>
              <a:t>Exp. return for Fair Roulette = 0.012%, +/- 0.846% with 95% confidence</a:t>
            </a:r>
          </a:p>
          <a:p>
            <a:r>
              <a:rPr lang="en-US" altLang="en-US" sz="1900" dirty="0"/>
              <a:t>Exp. return for European Roulette = -2.679%, +/- 0.948% with 95% confidence</a:t>
            </a:r>
          </a:p>
          <a:p>
            <a:r>
              <a:rPr lang="en-US" altLang="en-US" sz="1900" dirty="0"/>
              <a:t>Exp. return for American Roulette = -5.176%, +/- 1.214% with 95% confidence</a:t>
            </a:r>
          </a:p>
        </p:txBody>
      </p:sp>
    </p:spTree>
    <p:extLst>
      <p:ext uri="{BB962C8B-B14F-4D97-AF65-F5344CB8AC3E}">
        <p14:creationId xmlns:p14="http://schemas.microsoft.com/office/powerpoint/2010/main" val="69088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00099" y="1144332"/>
            <a:ext cx="7543801" cy="2714746"/>
          </a:xfrm>
        </p:spPr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The </a:t>
            </a:r>
            <a:r>
              <a:rPr lang="en-US" altLang="en-US" dirty="0">
                <a:ea typeface="ＭＳ Ｐゴシック" charset="-128"/>
              </a:rPr>
              <a:t>mean estimation error is zero</a:t>
            </a:r>
          </a:p>
          <a:p>
            <a:r>
              <a:rPr lang="en-US" altLang="en-US" dirty="0">
                <a:ea typeface="ＭＳ Ｐゴシック" charset="-128"/>
              </a:rPr>
              <a:t>The distribution of the errors in the estimates is normal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Assumptions Underlying Empirical Rule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02" y="2501705"/>
            <a:ext cx="5226269" cy="391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1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Stanislaw </a:t>
            </a:r>
            <a:r>
              <a:rPr lang="en-US" dirty="0" err="1" smtClean="0"/>
              <a:t>Ulam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00"/>
            <a:ext cx="9144000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948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probability distribution</a:t>
            </a:r>
          </a:p>
          <a:p>
            <a:r>
              <a:rPr lang="en-US" dirty="0" smtClean="0"/>
              <a:t>Captures notion of relative frequency with which a random variable takes on certain values</a:t>
            </a:r>
          </a:p>
          <a:p>
            <a:pPr lvl="1"/>
            <a:r>
              <a:rPr lang="en-US" dirty="0" smtClean="0"/>
              <a:t>Discrete random variables drawn from finite set of values</a:t>
            </a:r>
          </a:p>
          <a:p>
            <a:pPr lvl="1"/>
            <a:r>
              <a:rPr lang="en-US" dirty="0" smtClean="0"/>
              <a:t>Continuous random variables drawn from reals between two numbers (i.e., infinite set of values)</a:t>
            </a:r>
          </a:p>
          <a:p>
            <a:r>
              <a:rPr lang="en-US" dirty="0" smtClean="0"/>
              <a:t>For discrete variable, simply list the probability of each value, must add up to 1</a:t>
            </a:r>
          </a:p>
          <a:p>
            <a:r>
              <a:rPr lang="en-US" dirty="0" smtClean="0"/>
              <a:t>Continuous case trickier, can’t enumerate probability for each of an infinite set of values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Distributions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9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Distributions defined by </a:t>
            </a:r>
            <a:r>
              <a:rPr lang="en-US" altLang="en-US" i="1" dirty="0">
                <a:ea typeface="ＭＳ Ｐゴシック" charset="-128"/>
              </a:rPr>
              <a:t>probability </a:t>
            </a:r>
            <a:r>
              <a:rPr lang="en-US" altLang="en-US" i="1" dirty="0" smtClean="0">
                <a:ea typeface="ＭＳ Ｐゴシック" charset="-128"/>
              </a:rPr>
              <a:t>density functions </a:t>
            </a:r>
            <a:r>
              <a:rPr lang="en-US" altLang="en-US" dirty="0">
                <a:ea typeface="ＭＳ Ｐゴシック" charset="-128"/>
              </a:rPr>
              <a:t>(PDFs)</a:t>
            </a:r>
          </a:p>
          <a:p>
            <a:r>
              <a:rPr lang="en-US" altLang="en-US" dirty="0" smtClean="0">
                <a:ea typeface="ＭＳ Ｐゴシック" charset="-128"/>
              </a:rPr>
              <a:t>Probability </a:t>
            </a:r>
            <a:r>
              <a:rPr lang="en-US" altLang="en-US" dirty="0">
                <a:ea typeface="ＭＳ Ｐゴシック" charset="-128"/>
              </a:rPr>
              <a:t>of a random variable lying between two values</a:t>
            </a:r>
          </a:p>
          <a:p>
            <a:r>
              <a:rPr lang="en-US" altLang="en-US" dirty="0">
                <a:ea typeface="ＭＳ Ｐゴシック" charset="-128"/>
              </a:rPr>
              <a:t>Defines a curve where the values on the x-axis lie between minimum and maximum value of the variable</a:t>
            </a:r>
          </a:p>
          <a:p>
            <a:r>
              <a:rPr lang="en-US" altLang="en-US" dirty="0">
                <a:ea typeface="ＭＳ Ｐゴシック" charset="-128"/>
              </a:rPr>
              <a:t>Area under curve between two points, is probability of example falling within that range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PDF’s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51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43000"/>
            <a:ext cx="3792538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93" y="2514600"/>
            <a:ext cx="4768071" cy="357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042" y="1143000"/>
            <a:ext cx="1327468" cy="10429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5265178" y="2981915"/>
            <a:ext cx="36013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ea typeface="ＭＳ Ｐゴシック" charset="-128"/>
              </a:rPr>
              <a:t>~68% of data within one standard deviation of </a:t>
            </a:r>
            <a:r>
              <a:rPr lang="en-US" altLang="en-US" dirty="0" smtClean="0">
                <a:ea typeface="ＭＳ Ｐゴシック" charset="-128"/>
              </a:rPr>
              <a:t>mean</a:t>
            </a:r>
          </a:p>
          <a:p>
            <a:endParaRPr lang="en-US" altLang="en-US" dirty="0">
              <a:ea typeface="ＭＳ Ｐゴシック" charset="-128"/>
            </a:endParaRPr>
          </a:p>
          <a:p>
            <a:r>
              <a:rPr lang="en-US" altLang="en-US" dirty="0">
                <a:ea typeface="ＭＳ Ｐゴシック" charset="-128"/>
              </a:rPr>
              <a:t>~95% of data within 1.96 standard deviations of </a:t>
            </a:r>
            <a:r>
              <a:rPr lang="en-US" altLang="en-US" dirty="0" smtClean="0">
                <a:ea typeface="ＭＳ Ｐゴシック" charset="-128"/>
              </a:rPr>
              <a:t>mean</a:t>
            </a:r>
          </a:p>
          <a:p>
            <a:endParaRPr lang="en-US" altLang="en-US" dirty="0">
              <a:ea typeface="ＭＳ Ｐゴシック" charset="-128"/>
            </a:endParaRPr>
          </a:p>
          <a:p>
            <a:r>
              <a:rPr lang="en-US" altLang="en-US" dirty="0">
                <a:ea typeface="ＭＳ Ｐゴシック" charset="-128"/>
              </a:rPr>
              <a:t>~99.7% of data within 3 standard deviations of mean</a:t>
            </a:r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32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00099" y="1144332"/>
            <a:ext cx="3823235" cy="1567238"/>
          </a:xfrm>
        </p:spPr>
        <p:txBody>
          <a:bodyPr/>
          <a:lstStyle/>
          <a:p>
            <a:r>
              <a:rPr lang="en-US" dirty="0"/>
              <a:t>Occur a lot!</a:t>
            </a:r>
          </a:p>
          <a:p>
            <a:r>
              <a:rPr lang="en-US" dirty="0" smtClean="0"/>
              <a:t>Nice mathematical properties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Everybody Likes Normal Distributions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33</a:t>
            </a:fld>
            <a:endParaRPr lang="en-US" dirty="0"/>
          </a:p>
        </p:txBody>
      </p:sp>
      <p:pic>
        <p:nvPicPr>
          <p:cNvPr id="6146" name="Picture 2" descr="http://www.usablestats.com/images/men_women_heigh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954" y="4337748"/>
            <a:ext cx="3223647" cy="215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introductorystats.files.wordpress.com/2011/09/sat-histogram1.jpg?w=6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334" y="1576230"/>
            <a:ext cx="3869729" cy="255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age result for examples of normal distribu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21" y="2914415"/>
            <a:ext cx="3867120" cy="271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39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391688"/>
            <a:ext cx="5516032" cy="413702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Normal Distributions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1028700"/>
            <a:ext cx="77343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en-US" sz="2000" b="0" dirty="0" err="1">
                <a:latin typeface="Lucida Sans Typewriter" charset="0"/>
              </a:rPr>
              <a:t>dist</a:t>
            </a:r>
            <a:r>
              <a:rPr lang="en-US" altLang="en-US" sz="2000" b="0" dirty="0">
                <a:latin typeface="Lucida Sans Typewriter" charset="0"/>
              </a:rPr>
              <a:t> = []</a:t>
            </a:r>
          </a:p>
          <a:p>
            <a:r>
              <a:rPr lang="en-US" altLang="en-US" sz="2000" b="0" dirty="0">
                <a:latin typeface="Lucida Sans Typewriter" charset="0"/>
              </a:rPr>
              <a:t>for </a:t>
            </a:r>
            <a:r>
              <a:rPr lang="en-US" altLang="en-US" sz="2000" b="0" dirty="0" err="1">
                <a:latin typeface="Lucida Sans Typewriter" charset="0"/>
              </a:rPr>
              <a:t>i</a:t>
            </a:r>
            <a:r>
              <a:rPr lang="en-US" altLang="en-US" sz="2000" b="0" dirty="0">
                <a:latin typeface="Lucida Sans Typewriter" charset="0"/>
              </a:rPr>
              <a:t> in range(10000000):</a:t>
            </a:r>
          </a:p>
          <a:p>
            <a:r>
              <a:rPr lang="en-US" altLang="en-US" sz="2000" b="0" dirty="0">
                <a:latin typeface="Lucida Sans Typewriter" charset="0"/>
              </a:rPr>
              <a:t>    </a:t>
            </a:r>
            <a:r>
              <a:rPr lang="en-US" altLang="en-US" sz="2000" b="0" dirty="0" err="1">
                <a:latin typeface="Lucida Sans Typewriter" charset="0"/>
              </a:rPr>
              <a:t>dist.append</a:t>
            </a:r>
            <a:r>
              <a:rPr lang="en-US" altLang="en-US" sz="2000" b="0" dirty="0">
                <a:latin typeface="Lucida Sans Typewriter" charset="0"/>
              </a:rPr>
              <a:t>(</a:t>
            </a:r>
            <a:r>
              <a:rPr lang="en-US" altLang="en-US" sz="2000" b="0" dirty="0" err="1">
                <a:latin typeface="Lucida Sans Typewriter" charset="0"/>
              </a:rPr>
              <a:t>random.gauss</a:t>
            </a:r>
            <a:r>
              <a:rPr lang="en-US" altLang="en-US" sz="2000" b="0" dirty="0">
                <a:latin typeface="Lucida Sans Typewriter" charset="0"/>
              </a:rPr>
              <a:t>(0, 100))</a:t>
            </a:r>
          </a:p>
          <a:p>
            <a:r>
              <a:rPr lang="en-US" altLang="en-US" sz="2000" b="0" dirty="0" err="1">
                <a:latin typeface="Lucida Sans Typewriter" charset="0"/>
              </a:rPr>
              <a:t>pylab.hist</a:t>
            </a:r>
            <a:r>
              <a:rPr lang="en-US" altLang="en-US" sz="2000" b="0" dirty="0">
                <a:latin typeface="Lucida Sans Typewriter" charset="0"/>
              </a:rPr>
              <a:t>(</a:t>
            </a:r>
            <a:r>
              <a:rPr lang="en-US" altLang="en-US" sz="2000" b="0" dirty="0" err="1">
                <a:latin typeface="Lucida Sans Typewriter" charset="0"/>
              </a:rPr>
              <a:t>dist</a:t>
            </a:r>
            <a:r>
              <a:rPr lang="en-US" altLang="en-US" sz="2000" b="0" dirty="0">
                <a:latin typeface="Lucida Sans Typewriter" charset="0"/>
              </a:rPr>
              <a:t>, bins = 500, </a:t>
            </a:r>
            <a:r>
              <a:rPr lang="en-US" altLang="en-US" sz="2000" b="0" dirty="0" err="1">
                <a:latin typeface="Lucida Sans Typewriter" charset="0"/>
              </a:rPr>
              <a:t>edgecolor</a:t>
            </a:r>
            <a:r>
              <a:rPr lang="en-US" altLang="en-US" sz="2000" b="0" dirty="0">
                <a:latin typeface="Lucida Sans Typewriter" charset="0"/>
              </a:rPr>
              <a:t> = 'None')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1200" y="3505200"/>
            <a:ext cx="2048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Discrete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Approximation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85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Empirical Rule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35</a:t>
            </a:fld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609600" y="990600"/>
            <a:ext cx="8267700" cy="5029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+mn-lt"/>
                <a:ea typeface="ＭＳ Ｐゴシック" pitchFamily="-107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import 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scipy.integrate</a:t>
            </a:r>
            <a:endParaRPr lang="en-US" altLang="en-US" sz="1600" b="0" kern="0" dirty="0">
              <a:solidFill>
                <a:schemeClr val="tx1"/>
              </a:solidFill>
              <a:latin typeface="Lucida Sans Typewriter" charset="0"/>
              <a:ea typeface="ＭＳ Ｐゴシック" charset="-128"/>
            </a:endParaRPr>
          </a:p>
          <a:p>
            <a:pPr>
              <a:spcBef>
                <a:spcPct val="0"/>
              </a:spcBef>
            </a:pPr>
            <a:endParaRPr lang="en-US" altLang="en-US" sz="1600" b="0" kern="0" dirty="0">
              <a:solidFill>
                <a:schemeClr val="tx1"/>
              </a:solidFill>
              <a:latin typeface="Lucida Sans Typewriter" charset="0"/>
              <a:ea typeface="ＭＳ Ｐゴシック" charset="-128"/>
            </a:endParaRPr>
          </a:p>
          <a:p>
            <a:pPr>
              <a:spcBef>
                <a:spcPct val="0"/>
              </a:spcBef>
            </a:pP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def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gaussian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(x, mu, sigma):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 factor1 = (1.0/(sigma*((2*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pylab.pi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)**0.5)))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 factor2 = 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pylab.e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**-(((x-mu)**2)/(2*sigma**2))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 return factor1*factor2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 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def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checkEmpirical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(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numTrials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):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 for t in range(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numTrials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):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    mu = 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random.randint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(-10, 10)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    sigma = 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random.randint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(1, 10)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    print('For mu =', mu, 'and sigma =', sigma)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    for 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numStd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in (1, 1.96, 3):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       area = 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scipy.integrate.quad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(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gaussian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,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                                   mu-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numStd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*sigma,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                                   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mu+numStd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*sigma,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                                   (mu, sigma))[0]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       print</a:t>
            </a:r>
            <a:r>
              <a:rPr lang="en-US" altLang="en-US" sz="1600" b="0" kern="0" dirty="0" smtClean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(’ Fraction 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within', 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numStd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, '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std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=', round(area, 4))</a:t>
            </a:r>
          </a:p>
        </p:txBody>
      </p: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flipH="1">
            <a:off x="3695700" y="1193800"/>
            <a:ext cx="838200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flipH="1">
            <a:off x="4025900" y="1663700"/>
            <a:ext cx="838200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flipV="1">
            <a:off x="2590800" y="4495800"/>
            <a:ext cx="1143000" cy="53340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9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0" y="2425700"/>
            <a:ext cx="3792538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392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SciPy</a:t>
            </a:r>
            <a:r>
              <a:rPr lang="en-US" dirty="0" smtClean="0"/>
              <a:t> library contains my useful mathematical functions used by scientists and engineers</a:t>
            </a:r>
          </a:p>
          <a:p>
            <a:pPr lvl="0"/>
            <a:r>
              <a:rPr lang="en-US" dirty="0" err="1" smtClean="0"/>
              <a:t>scipy.integrate.quad</a:t>
            </a:r>
            <a:r>
              <a:rPr lang="en-US" dirty="0" smtClean="0"/>
              <a:t> has up to four arguments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function or method to be integrated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number representing the lower limit of the integration,</a:t>
            </a:r>
          </a:p>
          <a:p>
            <a:pPr lvl="1"/>
            <a:r>
              <a:rPr lang="en-US" dirty="0"/>
              <a:t>a number representing the upper limit of the integration, and</a:t>
            </a:r>
          </a:p>
          <a:p>
            <a:pPr lvl="1"/>
            <a:r>
              <a:rPr lang="en-US" dirty="0"/>
              <a:t>an optional tuple supplying values for all arguments, except the first, of the function to be </a:t>
            </a:r>
            <a:r>
              <a:rPr lang="en-US" dirty="0" smtClean="0"/>
              <a:t>integrated</a:t>
            </a:r>
          </a:p>
          <a:p>
            <a:r>
              <a:rPr lang="en-US" dirty="0" err="1" smtClean="0"/>
              <a:t>scipy.integrate.quad</a:t>
            </a:r>
            <a:r>
              <a:rPr lang="en-US" dirty="0" smtClean="0"/>
              <a:t> returns a tuple</a:t>
            </a:r>
          </a:p>
          <a:p>
            <a:pPr lvl="1"/>
            <a:r>
              <a:rPr lang="en-US" dirty="0" smtClean="0"/>
              <a:t>Approximation to result</a:t>
            </a:r>
          </a:p>
          <a:p>
            <a:pPr lvl="1"/>
            <a:r>
              <a:rPr lang="en-US" dirty="0" smtClean="0"/>
              <a:t>Estimate of absolute error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Digression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0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Empirical Rule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609600" y="990600"/>
            <a:ext cx="8267700" cy="5029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+mn-lt"/>
                <a:ea typeface="ＭＳ Ｐゴシック" pitchFamily="-107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import 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scipy.integrate</a:t>
            </a:r>
            <a:endParaRPr lang="en-US" altLang="en-US" sz="1600" b="0" kern="0" dirty="0">
              <a:solidFill>
                <a:schemeClr val="tx1"/>
              </a:solidFill>
              <a:latin typeface="Lucida Sans Typewriter" charset="0"/>
              <a:ea typeface="ＭＳ Ｐゴシック" charset="-128"/>
            </a:endParaRPr>
          </a:p>
          <a:p>
            <a:pPr>
              <a:spcBef>
                <a:spcPct val="0"/>
              </a:spcBef>
            </a:pPr>
            <a:endParaRPr lang="en-US" altLang="en-US" sz="1600" b="0" kern="0" dirty="0">
              <a:solidFill>
                <a:schemeClr val="tx1"/>
              </a:solidFill>
              <a:latin typeface="Lucida Sans Typewriter" charset="0"/>
              <a:ea typeface="ＭＳ Ｐゴシック" charset="-128"/>
            </a:endParaRPr>
          </a:p>
          <a:p>
            <a:pPr>
              <a:spcBef>
                <a:spcPct val="0"/>
              </a:spcBef>
            </a:pP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def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gaussian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(x, mu, sigma):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 factor1 = (1.0/(sigma*((2*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pylab.pi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)**0.5)))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 factor2 = 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pylab.e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**-(((x-mu)**2)/(2*sigma**2))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 return factor1*factor2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 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def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checkEmpirical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(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numTrials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):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 for t in range(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numTrials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):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    mu = 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random.randint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(-10, 10)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    sigma = 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random.randint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(1, 10)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    print('For mu =', mu, 'and sigma =', sigma)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    for 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numStd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in (1, 1.96, 3):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       area = 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scipy.integrate.quad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(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gaussian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,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                                   mu-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numStd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*sigma,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                                   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mu+numStd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*sigma,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                                   (mu, sigma))[0]</a:t>
            </a:r>
          </a:p>
          <a:p>
            <a:pPr>
              <a:spcBef>
                <a:spcPct val="0"/>
              </a:spcBef>
            </a:pP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       print</a:t>
            </a:r>
            <a:r>
              <a:rPr lang="en-US" altLang="en-US" sz="1600" b="0" kern="0" dirty="0" smtClean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(’ Fraction 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within', 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numStd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, '</a:t>
            </a: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std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 =', round(area, 4</a:t>
            </a:r>
            <a:r>
              <a:rPr lang="en-US" altLang="en-US" sz="1600" b="0" kern="0" dirty="0" smtClean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))</a:t>
            </a:r>
          </a:p>
          <a:p>
            <a:pPr>
              <a:spcBef>
                <a:spcPct val="0"/>
              </a:spcBef>
            </a:pPr>
            <a:endParaRPr lang="en-US" altLang="en-US" sz="1600" b="0" kern="0" dirty="0">
              <a:solidFill>
                <a:schemeClr val="tx1"/>
              </a:solidFill>
              <a:latin typeface="Lucida Sans Typewriter" charset="0"/>
              <a:ea typeface="ＭＳ Ｐゴシック" charset="-128"/>
            </a:endParaRPr>
          </a:p>
          <a:p>
            <a:pPr>
              <a:spcBef>
                <a:spcPct val="0"/>
              </a:spcBef>
            </a:pPr>
            <a:r>
              <a:rPr lang="en-US" altLang="en-US" sz="1600" b="0" kern="0" dirty="0" err="1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checkEmpirical</a:t>
            </a:r>
            <a:r>
              <a:rPr lang="en-US" altLang="en-US" sz="1600" b="0" kern="0" dirty="0">
                <a:solidFill>
                  <a:schemeClr val="tx1"/>
                </a:solidFill>
                <a:latin typeface="Lucida Sans Typewriter" charset="0"/>
                <a:ea typeface="ＭＳ Ｐゴシック" charset="-128"/>
              </a:rPr>
              <a:t>(3)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flipV="1">
            <a:off x="2590800" y="4495800"/>
            <a:ext cx="1143000" cy="53340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9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0" y="2425700"/>
            <a:ext cx="3792538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78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33500" y="1284238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For mu = 9 and sigma = 6</a:t>
            </a:r>
          </a:p>
          <a:p>
            <a:r>
              <a:rPr lang="en-US" sz="2400" dirty="0"/>
              <a:t>  Fraction within 1 </a:t>
            </a:r>
            <a:r>
              <a:rPr lang="en-US" sz="2400" dirty="0" err="1"/>
              <a:t>std</a:t>
            </a:r>
            <a:r>
              <a:rPr lang="en-US" sz="2400" dirty="0"/>
              <a:t> = 0.6827</a:t>
            </a:r>
          </a:p>
          <a:p>
            <a:r>
              <a:rPr lang="en-US" sz="2400" dirty="0"/>
              <a:t>  Fraction within 1.96 </a:t>
            </a:r>
            <a:r>
              <a:rPr lang="en-US" sz="2400" dirty="0" err="1"/>
              <a:t>std</a:t>
            </a:r>
            <a:r>
              <a:rPr lang="en-US" sz="2400" dirty="0"/>
              <a:t> = 0.95</a:t>
            </a:r>
          </a:p>
          <a:p>
            <a:r>
              <a:rPr lang="en-US" sz="2400" dirty="0"/>
              <a:t>  Fraction within 3 </a:t>
            </a:r>
            <a:r>
              <a:rPr lang="en-US" sz="2400" dirty="0" err="1"/>
              <a:t>std</a:t>
            </a:r>
            <a:r>
              <a:rPr lang="en-US" sz="2400" dirty="0"/>
              <a:t> = 0.9973</a:t>
            </a:r>
          </a:p>
          <a:p>
            <a:r>
              <a:rPr lang="en-US" sz="2400" dirty="0"/>
              <a:t>For mu = -6 and sigma = 5</a:t>
            </a:r>
          </a:p>
          <a:p>
            <a:r>
              <a:rPr lang="en-US" sz="2400" dirty="0"/>
              <a:t>  Fraction within 1 </a:t>
            </a:r>
            <a:r>
              <a:rPr lang="en-US" sz="2400" dirty="0" err="1"/>
              <a:t>std</a:t>
            </a:r>
            <a:r>
              <a:rPr lang="en-US" sz="2400" dirty="0"/>
              <a:t> = 0.6827</a:t>
            </a:r>
          </a:p>
          <a:p>
            <a:r>
              <a:rPr lang="en-US" sz="2400" dirty="0"/>
              <a:t>  Fraction within 1.96 </a:t>
            </a:r>
            <a:r>
              <a:rPr lang="en-US" sz="2400" dirty="0" err="1"/>
              <a:t>std</a:t>
            </a:r>
            <a:r>
              <a:rPr lang="en-US" sz="2400" dirty="0"/>
              <a:t> = 0.95</a:t>
            </a:r>
          </a:p>
          <a:p>
            <a:r>
              <a:rPr lang="en-US" sz="2400" dirty="0"/>
              <a:t>  Fraction within 3 </a:t>
            </a:r>
            <a:r>
              <a:rPr lang="en-US" sz="2400" dirty="0" err="1"/>
              <a:t>std</a:t>
            </a:r>
            <a:r>
              <a:rPr lang="en-US" sz="2400" dirty="0"/>
              <a:t> = 0.9973</a:t>
            </a:r>
          </a:p>
          <a:p>
            <a:r>
              <a:rPr lang="en-US" sz="2400" dirty="0"/>
              <a:t>For mu = 2 and sigma = 6</a:t>
            </a:r>
          </a:p>
          <a:p>
            <a:r>
              <a:rPr lang="en-US" sz="2400" dirty="0"/>
              <a:t>  Fraction within 1 </a:t>
            </a:r>
            <a:r>
              <a:rPr lang="en-US" sz="2400" dirty="0" err="1"/>
              <a:t>std</a:t>
            </a:r>
            <a:r>
              <a:rPr lang="en-US" sz="2400" dirty="0"/>
              <a:t> = 0.6827</a:t>
            </a:r>
          </a:p>
          <a:p>
            <a:r>
              <a:rPr lang="en-US" sz="2400" dirty="0"/>
              <a:t>  Fraction within 1.96 </a:t>
            </a:r>
            <a:r>
              <a:rPr lang="en-US" sz="2400" dirty="0" err="1"/>
              <a:t>std</a:t>
            </a:r>
            <a:r>
              <a:rPr lang="en-US" sz="2400" dirty="0"/>
              <a:t> = 0.95</a:t>
            </a:r>
          </a:p>
          <a:p>
            <a:r>
              <a:rPr lang="en-US" sz="2400" dirty="0"/>
              <a:t>  Fraction within 3 </a:t>
            </a:r>
            <a:r>
              <a:rPr lang="en-US" sz="2400" dirty="0" err="1"/>
              <a:t>std</a:t>
            </a:r>
            <a:r>
              <a:rPr lang="en-US" sz="2400" dirty="0"/>
              <a:t> = 0.9973</a:t>
            </a:r>
          </a:p>
        </p:txBody>
      </p:sp>
    </p:spTree>
    <p:extLst>
      <p:ext uri="{BB962C8B-B14F-4D97-AF65-F5344CB8AC3E}">
        <p14:creationId xmlns:p14="http://schemas.microsoft.com/office/powerpoint/2010/main" val="45572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Empirical works for normal distributions</a:t>
            </a:r>
          </a:p>
          <a:p>
            <a:r>
              <a:rPr lang="en-US" dirty="0" smtClean="0"/>
              <a:t>But are the outcomes of spins of a roulette wheel normally distributed?</a:t>
            </a:r>
          </a:p>
          <a:p>
            <a:r>
              <a:rPr lang="en-US" dirty="0" smtClean="0"/>
              <a:t>No, they are uniformly distributed</a:t>
            </a:r>
          </a:p>
          <a:p>
            <a:pPr lvl="1"/>
            <a:r>
              <a:rPr lang="en-US" sz="2600" dirty="0" smtClean="0"/>
              <a:t>Each outcome is equally probable</a:t>
            </a:r>
          </a:p>
          <a:p>
            <a:r>
              <a:rPr lang="en-US" dirty="0" smtClean="0"/>
              <a:t>So, why does the empirical rule work here?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Not All Distribution Are Normal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39</a:t>
            </a:fld>
            <a:endParaRPr lang="en-US" dirty="0"/>
          </a:p>
        </p:txBody>
      </p:sp>
      <p:pic>
        <p:nvPicPr>
          <p:cNvPr id="7170" name="Picture 2" descr="mage result for 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16" y="4147206"/>
            <a:ext cx="3437070" cy="236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27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Ulam</a:t>
            </a:r>
            <a:r>
              <a:rPr lang="en-US" dirty="0" smtClean="0"/>
              <a:t>, recovering from an illness, was playing a lot of solitaire</a:t>
            </a:r>
          </a:p>
          <a:p>
            <a:r>
              <a:rPr lang="en-US" dirty="0" smtClean="0"/>
              <a:t>Tried to figure out probability of winning, and failed</a:t>
            </a:r>
          </a:p>
          <a:p>
            <a:r>
              <a:rPr lang="en-US" dirty="0" smtClean="0"/>
              <a:t>Thought about playing lots of hands and counting number of wins, but decided it would take years</a:t>
            </a:r>
          </a:p>
          <a:p>
            <a:r>
              <a:rPr lang="en-US" dirty="0" smtClean="0"/>
              <a:t>Asked Von Neumann if he could build a program to simulate many hands on ENIAC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History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irst computer ENIA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048" y="3992181"/>
            <a:ext cx="3489434" cy="232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82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A method of estimating the value of an unknown quantity using the principles of inferential statistics</a:t>
            </a:r>
          </a:p>
          <a:p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Inferential statistics</a:t>
            </a:r>
          </a:p>
          <a:p>
            <a:pPr lvl="1"/>
            <a:r>
              <a:rPr lang="en-US" altLang="en-US" i="1" dirty="0">
                <a:solidFill>
                  <a:srgbClr val="FF0000"/>
                </a:solidFill>
                <a:ea typeface="ＭＳ Ｐゴシック" charset="-128"/>
              </a:rPr>
              <a:t>Population</a:t>
            </a:r>
            <a:r>
              <a:rPr lang="en-US" altLang="en-US" dirty="0">
                <a:ea typeface="ＭＳ Ｐゴシック" charset="-128"/>
              </a:rPr>
              <a:t>: a set of examples</a:t>
            </a:r>
          </a:p>
          <a:p>
            <a:pPr lvl="1"/>
            <a:r>
              <a:rPr lang="en-US" altLang="en-US" i="1" dirty="0">
                <a:solidFill>
                  <a:srgbClr val="FF0000"/>
                </a:solidFill>
                <a:ea typeface="ＭＳ Ｐゴシック" charset="-128"/>
              </a:rPr>
              <a:t>Sample</a:t>
            </a:r>
            <a:r>
              <a:rPr lang="en-US" altLang="en-US" dirty="0">
                <a:ea typeface="ＭＳ Ｐゴシック" charset="-128"/>
              </a:rPr>
              <a:t>: a proper subset of a population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Key fact: a </a:t>
            </a:r>
            <a:r>
              <a:rPr lang="en-US" altLang="en-US" i="1" dirty="0">
                <a:solidFill>
                  <a:srgbClr val="FF0000"/>
                </a:solidFill>
                <a:ea typeface="ＭＳ Ｐゴシック" charset="-128"/>
              </a:rPr>
              <a:t>random</a:t>
            </a:r>
            <a:r>
              <a:rPr lang="en-US" altLang="en-US" dirty="0">
                <a:ea typeface="ＭＳ Ｐゴシック" charset="-128"/>
              </a:rPr>
              <a:t> </a:t>
            </a:r>
            <a:r>
              <a:rPr lang="en-US" altLang="en-US" i="1" dirty="0">
                <a:solidFill>
                  <a:srgbClr val="FF0000"/>
                </a:solidFill>
                <a:ea typeface="ＭＳ Ｐゴシック" charset="-128"/>
              </a:rPr>
              <a:t>sample</a:t>
            </a:r>
            <a:r>
              <a:rPr lang="en-US" altLang="en-US" dirty="0">
                <a:ea typeface="ＭＳ Ｐゴシック" charset="-128"/>
              </a:rPr>
              <a:t> tends to exhibit the same properties as the population from which it is </a:t>
            </a:r>
            <a:r>
              <a:rPr lang="en-US" altLang="en-US" dirty="0" smtClean="0">
                <a:ea typeface="ＭＳ Ｐゴシック" charset="-128"/>
              </a:rPr>
              <a:t>drawn</a:t>
            </a:r>
          </a:p>
          <a:p>
            <a:r>
              <a:rPr lang="en-US" altLang="en-US" dirty="0" smtClean="0">
                <a:ea typeface="ＭＳ Ｐゴシック" charset="-128"/>
              </a:rPr>
              <a:t>Exactly what we did with random </a:t>
            </a:r>
            <a:r>
              <a:rPr lang="en-US" altLang="en-US" dirty="0" smtClean="0">
                <a:ea typeface="ＭＳ Ｐゴシック" charset="-128"/>
              </a:rPr>
              <a:t>walks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Monte Carlo </a:t>
            </a:r>
            <a:r>
              <a:rPr lang="en-US" altLang="en-US" dirty="0" smtClean="0">
                <a:ea typeface="ＭＳ Ｐゴシック" charset="-128"/>
              </a:rPr>
              <a:t>Simulation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07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single coin, estimate fraction of heads you would get if you flipped the coin an infinite number of times</a:t>
            </a:r>
          </a:p>
          <a:p>
            <a:r>
              <a:rPr lang="en-US" dirty="0" smtClean="0"/>
              <a:t>Consider one flip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952260"/>
            <a:ext cx="2844800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1999" y="3289300"/>
            <a:ext cx="39275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 confident would you</a:t>
            </a:r>
          </a:p>
          <a:p>
            <a:r>
              <a:rPr lang="en-US" sz="2800" dirty="0"/>
              <a:t>b</a:t>
            </a:r>
            <a:r>
              <a:rPr lang="en-US" sz="2800" dirty="0" smtClean="0"/>
              <a:t>e about answering 1.0?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945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Flipping a Coin Twice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76400"/>
            <a:ext cx="2844800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51000"/>
            <a:ext cx="2844800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31152" y="5183470"/>
            <a:ext cx="70622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Do you think that the next flip will come up heads?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0303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Flipping a Coin 100 Times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6" name="Group 40"/>
          <p:cNvGrpSpPr>
            <a:grpSpLocks noChangeAspect="1"/>
          </p:cNvGrpSpPr>
          <p:nvPr/>
        </p:nvGrpSpPr>
        <p:grpSpPr bwMode="auto">
          <a:xfrm>
            <a:off x="1127503" y="1052592"/>
            <a:ext cx="4876800" cy="2468563"/>
            <a:chOff x="609600" y="1219200"/>
            <a:chExt cx="6096000" cy="3085186"/>
          </a:xfrm>
        </p:grpSpPr>
        <p:pic>
          <p:nvPicPr>
            <p:cNvPr id="7" name="Picture 6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1219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0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1219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3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219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6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1219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9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1219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0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1867814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1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1867814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2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867814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3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1867814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4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1867814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5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84" y="25146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6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3184" y="25146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7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384" y="25146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8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1584" y="25146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9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784" y="25146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30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124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31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3124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32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124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33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3124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34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3124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35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7338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36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37338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37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7338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38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37338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9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37338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" name="Group 41"/>
          <p:cNvGrpSpPr>
            <a:grpSpLocks noChangeAspect="1"/>
          </p:cNvGrpSpPr>
          <p:nvPr/>
        </p:nvGrpSpPr>
        <p:grpSpPr bwMode="auto">
          <a:xfrm>
            <a:off x="1127503" y="3567192"/>
            <a:ext cx="4876800" cy="2468563"/>
            <a:chOff x="609600" y="1219200"/>
            <a:chExt cx="6096000" cy="3085186"/>
          </a:xfrm>
        </p:grpSpPr>
        <p:pic>
          <p:nvPicPr>
            <p:cNvPr id="33" name="Picture 42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1219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43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1219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4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219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45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1219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46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1219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47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1867814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48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1867814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49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867814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50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1867814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51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1867814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52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84" y="25146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53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3184" y="25146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54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384" y="25146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55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1584" y="25146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56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784" y="25146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57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124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58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3124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59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124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60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3124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61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3124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62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7338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63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37338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64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7338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65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37338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66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37338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8" name="TextBox 57"/>
          <p:cNvSpPr txBox="1"/>
          <p:nvPr/>
        </p:nvSpPr>
        <p:spPr>
          <a:xfrm>
            <a:off x="6240782" y="2486387"/>
            <a:ext cx="24551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Now </a:t>
            </a:r>
            <a:r>
              <a:rPr lang="en-US" sz="2600" dirty="0"/>
              <a:t>d</a:t>
            </a:r>
            <a:r>
              <a:rPr lang="en-US" sz="2600" dirty="0" smtClean="0"/>
              <a:t>o you think that the next flip will come up heads?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7685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Flipping a Coin 100 Times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6240782" y="997558"/>
            <a:ext cx="245517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Do you think that the probability of the next flip coming up heads is 52/100?</a:t>
            </a:r>
            <a:endParaRPr lang="en-US" sz="2600" dirty="0"/>
          </a:p>
        </p:txBody>
      </p:sp>
      <p:sp>
        <p:nvSpPr>
          <p:cNvPr id="59" name="Footer Placeholder 4"/>
          <p:cNvSpPr txBox="1">
            <a:spLocks/>
          </p:cNvSpPr>
          <p:nvPr/>
        </p:nvSpPr>
        <p:spPr>
          <a:xfrm>
            <a:off x="3348533" y="5135563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 cap="all" baseline="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1pPr>
            <a:lvl2pPr marL="742950" indent="-285750" algn="l" defTabSz="457200" rtl="0" eaLnBrk="1" latinLnBrk="0" hangingPunct="1">
              <a:defRPr sz="1200" b="1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2pPr>
            <a:lvl3pPr marL="1143000" indent="-228600" algn="l" defTabSz="457200" rtl="0" eaLnBrk="1" latinLnBrk="0" hangingPunct="1">
              <a:defRPr sz="1200" b="1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3pPr>
            <a:lvl4pPr marL="1600200" indent="-228600" algn="l" defTabSz="457200" rtl="0" eaLnBrk="1" latinLnBrk="0" hangingPunct="1">
              <a:defRPr sz="1200" b="1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4pPr>
            <a:lvl5pPr marL="2057400" indent="-228600" algn="l" defTabSz="457200" rtl="0" eaLnBrk="1" latinLnBrk="0" hangingPunct="1">
              <a:defRPr sz="1200" b="1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+mn-cs"/>
              </a:defRPr>
            </a:lvl9pPr>
          </a:lstStyle>
          <a:p>
            <a:r>
              <a:rPr lang="en-US" altLang="en-US" b="0" smtClean="0"/>
              <a:t>©John Guttag</a:t>
            </a:r>
            <a:endParaRPr lang="en-US" altLang="en-US" b="0"/>
          </a:p>
        </p:txBody>
      </p:sp>
      <p:grpSp>
        <p:nvGrpSpPr>
          <p:cNvPr id="60" name="Group 40"/>
          <p:cNvGrpSpPr>
            <a:grpSpLocks noChangeAspect="1"/>
          </p:cNvGrpSpPr>
          <p:nvPr/>
        </p:nvGrpSpPr>
        <p:grpSpPr bwMode="auto">
          <a:xfrm>
            <a:off x="914400" y="1066800"/>
            <a:ext cx="4876800" cy="2468563"/>
            <a:chOff x="609600" y="1219200"/>
            <a:chExt cx="6096000" cy="3085186"/>
          </a:xfrm>
        </p:grpSpPr>
        <p:pic>
          <p:nvPicPr>
            <p:cNvPr id="61" name="Picture 2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1219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10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1219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13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219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16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1219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19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1219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20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1867814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Picture 21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1867814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Picture 22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867814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23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1867814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Picture 24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1867814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Picture 25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84" y="25146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26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3184" y="25146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27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384" y="25146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28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1584" y="25146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Picture 29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784" y="25146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30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124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31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3124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32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124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Picture 33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3124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34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31242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35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7338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Picture 36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37338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Picture 37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7338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38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37338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Picture 39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3733800"/>
              <a:ext cx="1194816" cy="57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840" y="5791200"/>
            <a:ext cx="470535" cy="458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182" y="5791200"/>
            <a:ext cx="470535" cy="458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4400" y="36576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7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71600" y="36576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03413" y="3657600"/>
            <a:ext cx="458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7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59025" y="36576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19400" y="36576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52800" y="36576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84613" y="3657600"/>
            <a:ext cx="458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43400" y="36576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00600" y="36576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57800" y="36576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8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4400" y="41910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8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71600" y="41910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03413" y="4191000"/>
            <a:ext cx="458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59025" y="41910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19400" y="41910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8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52800" y="41910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8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84613" y="4191000"/>
            <a:ext cx="458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8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43400" y="41910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8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00600" y="41910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9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57800" y="41910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4400" y="47244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9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71600" y="47244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9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03413" y="4724400"/>
            <a:ext cx="458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9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59025" y="47244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19400" y="47244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52800" y="47244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9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84613" y="4724400"/>
            <a:ext cx="458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9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43400" y="47244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00600" y="47244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57800" y="47244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0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4400" y="52578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0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71600" y="52578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0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03413" y="5257800"/>
            <a:ext cx="458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0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59025" y="52578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0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19400" y="52578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0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52800" y="52578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0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84613" y="5257800"/>
            <a:ext cx="458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0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43400" y="52578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0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00600" y="52578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57800" y="52578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4400" y="57912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71600" y="57912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03413" y="5791200"/>
            <a:ext cx="458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59025" y="57912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19400" y="57912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52800" y="57912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84613" y="5791200"/>
            <a:ext cx="458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43400" y="5791200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" name="TextBox 135"/>
          <p:cNvSpPr txBox="1"/>
          <p:nvPr/>
        </p:nvSpPr>
        <p:spPr>
          <a:xfrm>
            <a:off x="6252506" y="3658688"/>
            <a:ext cx="245517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Given the data, it’s your </a:t>
            </a:r>
            <a:r>
              <a:rPr lang="en-US" sz="2600" smtClean="0"/>
              <a:t>best estimate</a:t>
            </a:r>
            <a:endParaRPr lang="en-US" sz="2600" dirty="0"/>
          </a:p>
        </p:txBody>
      </p:sp>
      <p:sp>
        <p:nvSpPr>
          <p:cNvPr id="137" name="TextBox 136"/>
          <p:cNvSpPr txBox="1"/>
          <p:nvPr/>
        </p:nvSpPr>
        <p:spPr>
          <a:xfrm>
            <a:off x="6252507" y="5170961"/>
            <a:ext cx="245517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But confidence should be low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9062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36" grpId="0"/>
      <p:bldP spid="137" grpId="0"/>
    </p:bldLst>
  </p:timing>
</p:sld>
</file>

<file path=ppt/theme/theme1.xml><?xml version="1.0" encoding="utf-8"?>
<a:theme xmlns:a="http://schemas.openxmlformats.org/drawingml/2006/main" name="Retrospect">
  <a:themeElements>
    <a:clrScheme name="Custom 2">
      <a:dk1>
        <a:srgbClr val="000000"/>
      </a:dk1>
      <a:lt1>
        <a:srgbClr val="FFFFFF"/>
      </a:lt1>
      <a:dk2>
        <a:srgbClr val="595959"/>
      </a:dk2>
      <a:lt2>
        <a:srgbClr val="EEECE1"/>
      </a:lt2>
      <a:accent1>
        <a:srgbClr val="295B92"/>
      </a:accent1>
      <a:accent2>
        <a:srgbClr val="5096F2"/>
      </a:accent2>
      <a:accent3>
        <a:srgbClr val="7F7F7F"/>
      </a:accent3>
      <a:accent4>
        <a:srgbClr val="D99694"/>
      </a:accent4>
      <a:accent5>
        <a:srgbClr val="D8D8D8"/>
      </a:accent5>
      <a:accent6>
        <a:srgbClr val="953734"/>
      </a:accent6>
      <a:hlink>
        <a:srgbClr val="C0504D"/>
      </a:hlink>
      <a:folHlink>
        <a:srgbClr val="632423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46807</TotalTime>
  <Words>2342</Words>
  <Application>Microsoft Macintosh PowerPoint</Application>
  <PresentationFormat>On-screen Show (4:3)</PresentationFormat>
  <Paragraphs>388</Paragraphs>
  <Slides>39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Calibri</vt:lpstr>
      <vt:lpstr>Calibri Light</vt:lpstr>
      <vt:lpstr>Lucida Sans Typewriter</vt:lpstr>
      <vt:lpstr>ＭＳ Ｐゴシック</vt:lpstr>
      <vt:lpstr>Times New Roman</vt:lpstr>
      <vt:lpstr>Wingdings</vt:lpstr>
      <vt:lpstr>Retrospect</vt:lpstr>
      <vt:lpstr>Document</vt:lpstr>
      <vt:lpstr>Lecture 6: Monte Carlo Simulation</vt:lpstr>
      <vt:lpstr>Relevant Reading</vt:lpstr>
      <vt:lpstr>Stanislaw Ulam</vt:lpstr>
      <vt:lpstr>A Little History</vt:lpstr>
      <vt:lpstr>Monte Carlo Simulation</vt:lpstr>
      <vt:lpstr>An Example</vt:lpstr>
      <vt:lpstr>Flipping a Coin Twice</vt:lpstr>
      <vt:lpstr>Flipping a Coin 100 Times</vt:lpstr>
      <vt:lpstr>Flipping a Coin 100 Times</vt:lpstr>
      <vt:lpstr>Why the Difference in Confidence?</vt:lpstr>
      <vt:lpstr>Roulette</vt:lpstr>
      <vt:lpstr>Class Definition</vt:lpstr>
      <vt:lpstr>Monte Carlo Simulation</vt:lpstr>
      <vt:lpstr>100 and 1M Spins of the Wheel</vt:lpstr>
      <vt:lpstr>Law of Large Numbers</vt:lpstr>
      <vt:lpstr>Gambler’s Fallacy</vt:lpstr>
      <vt:lpstr>Regression to the Mean</vt:lpstr>
      <vt:lpstr>Regression to the Mean</vt:lpstr>
      <vt:lpstr>Casinos Not in the Business of Being Fair</vt:lpstr>
      <vt:lpstr>Two Subclasses of Roulette</vt:lpstr>
      <vt:lpstr>Comparing the Games</vt:lpstr>
      <vt:lpstr>Sampling Space of Possible Outcomes</vt:lpstr>
      <vt:lpstr>Quantifying Variation in Data</vt:lpstr>
      <vt:lpstr>For Those Who Prefer Code</vt:lpstr>
      <vt:lpstr>Confidence Levels and Intervals</vt:lpstr>
      <vt:lpstr>Empirical Rule</vt:lpstr>
      <vt:lpstr>Applying Empirical Rule</vt:lpstr>
      <vt:lpstr>Results</vt:lpstr>
      <vt:lpstr>Assumptions Underlying Empirical Rule</vt:lpstr>
      <vt:lpstr>Defining Distributions</vt:lpstr>
      <vt:lpstr>PDF’s</vt:lpstr>
      <vt:lpstr>Normal Distributions</vt:lpstr>
      <vt:lpstr>Everybody Likes Normal Distributions</vt:lpstr>
      <vt:lpstr>Generating Normal Distributions</vt:lpstr>
      <vt:lpstr>Checking Empirical Rule</vt:lpstr>
      <vt:lpstr>A Digression</vt:lpstr>
      <vt:lpstr>Checking Empirical Rule</vt:lpstr>
      <vt:lpstr>Results</vt:lpstr>
      <vt:lpstr>But Not All Distribution Are Normal</vt:lpstr>
    </vt:vector>
  </TitlesOfParts>
  <Company>Massachusetts Institute of Technology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Decomposition, Abstraction, Functions</dc:title>
  <dc:creator>Ana Bell</dc:creator>
  <cp:lastModifiedBy>Microsoft Office User</cp:lastModifiedBy>
  <cp:revision>1747</cp:revision>
  <cp:lastPrinted>2016-06-12T17:21:12Z</cp:lastPrinted>
  <dcterms:created xsi:type="dcterms:W3CDTF">2014-02-11T14:35:32Z</dcterms:created>
  <dcterms:modified xsi:type="dcterms:W3CDTF">2016-11-09T19:13:45Z</dcterms:modified>
</cp:coreProperties>
</file>